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76" r:id="rId8"/>
    <p:sldId id="260" r:id="rId9"/>
    <p:sldId id="277" r:id="rId10"/>
    <p:sldId id="262" r:id="rId11"/>
    <p:sldId id="263" r:id="rId12"/>
    <p:sldId id="270" r:id="rId13"/>
    <p:sldId id="271" r:id="rId14"/>
    <p:sldId id="272" r:id="rId15"/>
    <p:sldId id="273" r:id="rId16"/>
    <p:sldId id="264" r:id="rId17"/>
    <p:sldId id="265" r:id="rId18"/>
    <p:sldId id="266" r:id="rId19"/>
    <p:sldId id="275"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61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71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4898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3258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900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b="0" i="0" u="none" strike="noStrike" cap="none" dirty="0">
              <a:solidFill>
                <a:srgbClr val="000000"/>
              </a:solidFill>
              <a:effectLst/>
              <a:latin typeface="Arial"/>
              <a:cs typeface="Arial"/>
              <a:sym typeface="Arial"/>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5748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025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Zancran Togbe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2C8DAD2C-4FC7-4905-A0C5-E2711FE6D8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335"/>
    </mc:Choice>
    <mc:Fallback xmlns="">
      <p:transition spd="slow" advTm="2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748145" y="1787236"/>
            <a:ext cx="10758055" cy="4802515"/>
          </a:xfrm>
          <a:prstGeom prst="rect">
            <a:avLst/>
          </a:prstGeom>
          <a:noFill/>
          <a:ln>
            <a:noFill/>
          </a:ln>
        </p:spPr>
        <p:txBody>
          <a:bodyPr spcFirstLastPara="1" wrap="square" lIns="91425" tIns="45700" rIns="91425" bIns="45700" anchor="t" anchorCtr="0">
            <a:noAutofit/>
          </a:bodyPr>
          <a:lstStyle/>
          <a:p>
            <a:r>
              <a:rPr lang="en-US" sz="1400" dirty="0">
                <a:solidFill>
                  <a:srgbClr val="008000"/>
                </a:solidFill>
                <a:latin typeface="Consolas" panose="020B0609020204030204" pitchFamily="49" charset="0"/>
              </a:rPr>
              <a:t>//Positive test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create a test to verify that the collection last element value is returned</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TEST_F(</a:t>
            </a:r>
            <a:r>
              <a:rPr lang="en-US" sz="1400" dirty="0" err="1">
                <a:solidFill>
                  <a:srgbClr val="2B91AF"/>
                </a:solidFill>
                <a:latin typeface="Consolas" panose="020B0609020204030204" pitchFamily="49" charset="0"/>
              </a:rPr>
              <a:t>CollectionTest</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EnsureBackReturnCollestionLastElementValue</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set up collection to 5 integers</a:t>
            </a:r>
            <a:endParaRPr lang="en-US" sz="1400" dirty="0">
              <a:solidFill>
                <a:srgbClr val="000000"/>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(5);</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add value 6 at the index 5</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chemeClr val="bg1"/>
                </a:solidFill>
                <a:latin typeface="Consolas" panose="020B0609020204030204" pitchFamily="49" charset="0"/>
              </a:rPr>
              <a:t>collection-&gt;</a:t>
            </a:r>
            <a:r>
              <a:rPr lang="en-US" sz="1400" dirty="0" err="1">
                <a:solidFill>
                  <a:schemeClr val="bg1"/>
                </a:solidFill>
                <a:latin typeface="Consolas" panose="020B0609020204030204" pitchFamily="49" charset="0"/>
              </a:rPr>
              <a:t>push_back</a:t>
            </a:r>
            <a:r>
              <a:rPr lang="en-US" sz="1400" dirty="0">
                <a:solidFill>
                  <a:schemeClr val="bg1"/>
                </a:solidFill>
                <a:latin typeface="Consolas" panose="020B0609020204030204" pitchFamily="49" charset="0"/>
              </a:rPr>
              <a:t>(6);</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verify if collection back return 6</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chemeClr val="bg1"/>
                </a:solidFill>
                <a:latin typeface="Consolas" panose="020B0609020204030204" pitchFamily="49" charset="0"/>
              </a:rPr>
              <a:t> EXPECT_EQ(collection-&gt;back(), 6);</a:t>
            </a:r>
            <a:r>
              <a:rPr lang="en-US" sz="1800" dirty="0">
                <a:solidFill>
                  <a:srgbClr val="000000"/>
                </a:solidFill>
                <a:latin typeface="Consolas" panose="020B0609020204030204" pitchFamily="49" charset="0"/>
              </a:rPr>
              <a:t>}</a:t>
            </a:r>
          </a:p>
          <a:p>
            <a:r>
              <a:rPr lang="en-US" sz="1800" dirty="0">
                <a:solidFill>
                  <a:schemeClr val="bg1"/>
                </a:solidFill>
                <a:latin typeface="Consolas" panose="020B0609020204030204" pitchFamily="49" charset="0"/>
              </a:rPr>
              <a:t>}</a:t>
            </a: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TextBox 4">
            <a:extLst>
              <a:ext uri="{FF2B5EF4-FFF2-40B4-BE49-F238E27FC236}">
                <a16:creationId xmlns:a16="http://schemas.microsoft.com/office/drawing/2014/main" id="{3C433649-A668-4CC3-82D7-8A56107E63CB}"/>
              </a:ext>
            </a:extLst>
          </p:cNvPr>
          <p:cNvSpPr txBox="1"/>
          <p:nvPr/>
        </p:nvSpPr>
        <p:spPr>
          <a:xfrm>
            <a:off x="845127" y="1617959"/>
            <a:ext cx="3713018" cy="307777"/>
          </a:xfrm>
          <a:prstGeom prst="rect">
            <a:avLst/>
          </a:prstGeom>
          <a:noFill/>
        </p:spPr>
        <p:txBody>
          <a:bodyPr wrap="square" rtlCol="0">
            <a:spAutoFit/>
          </a:bodyPr>
          <a:lstStyle/>
          <a:p>
            <a:r>
              <a:rPr lang="en-US" dirty="0">
                <a:solidFill>
                  <a:schemeClr val="bg1"/>
                </a:solidFill>
              </a:rPr>
              <a:t>Data breach / data lost</a:t>
            </a:r>
            <a:endParaRPr lang="en-US" sz="1600" dirty="0">
              <a:solidFill>
                <a:schemeClr val="bg1"/>
              </a:solidFill>
            </a:endParaRPr>
          </a:p>
        </p:txBody>
      </p:sp>
      <p:pic>
        <p:nvPicPr>
          <p:cNvPr id="2" name="Audio 1">
            <a:hlinkClick r:id="" action="ppaction://media"/>
            <a:extLst>
              <a:ext uri="{FF2B5EF4-FFF2-40B4-BE49-F238E27FC236}">
                <a16:creationId xmlns:a16="http://schemas.microsoft.com/office/drawing/2014/main" id="{3B019B36-A54E-4564-ABFB-6167A7DD2DC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34279537"/>
      </p:ext>
    </p:extLst>
  </p:cSld>
  <p:clrMapOvr>
    <a:masterClrMapping/>
  </p:clrMapOvr>
  <mc:AlternateContent xmlns:mc="http://schemas.openxmlformats.org/markup-compatibility/2006" xmlns:p14="http://schemas.microsoft.com/office/powerpoint/2010/main">
    <mc:Choice Requires="p14">
      <p:transition spd="slow" p14:dur="2000" advTm="12068"/>
    </mc:Choice>
    <mc:Fallback xmlns="">
      <p:transition spd="slow" advTm="12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6351A0E1-3B0A-4B4D-A901-AC37F4B9F7F2}"/>
              </a:ext>
            </a:extLst>
          </p:cNvPr>
          <p:cNvSpPr>
            <a:spLocks noGrp="1"/>
          </p:cNvSpPr>
          <p:nvPr>
            <p:ph type="body" idx="1"/>
          </p:nvPr>
        </p:nvSpPr>
        <p:spPr>
          <a:xfrm>
            <a:off x="685800" y="1801092"/>
            <a:ext cx="10820400" cy="4417594"/>
          </a:xfrm>
        </p:spPr>
        <p:txBody>
          <a:bodyPr>
            <a:normAutofit fontScale="25000" lnSpcReduction="20000"/>
          </a:bodyPr>
          <a:lstStyle/>
          <a:p>
            <a:r>
              <a:rPr lang="en-US" sz="4800" dirty="0">
                <a:solidFill>
                  <a:srgbClr val="008000"/>
                </a:solidFill>
                <a:latin typeface="Consolas" panose="020B0609020204030204" pitchFamily="49" charset="0"/>
              </a:rPr>
              <a:t>// Create a test to verify reserve increases the capacity but not the size of the collection</a:t>
            </a:r>
            <a:endParaRPr lang="en-US" sz="4800" dirty="0">
              <a:solidFill>
                <a:srgbClr val="000000"/>
              </a:solidFill>
              <a:latin typeface="Consolas" panose="020B0609020204030204" pitchFamily="49" charset="0"/>
            </a:endParaRPr>
          </a:p>
          <a:p>
            <a:r>
              <a:rPr lang="en-US" sz="4800" dirty="0">
                <a:solidFill>
                  <a:srgbClr val="008000"/>
                </a:solidFill>
                <a:latin typeface="Consolas" panose="020B0609020204030204" pitchFamily="49" charset="0"/>
              </a:rPr>
              <a:t>// positive test</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TEST_F(</a:t>
            </a:r>
            <a:r>
              <a:rPr lang="en-US" sz="4800" dirty="0" err="1">
                <a:solidFill>
                  <a:srgbClr val="2B91AF"/>
                </a:solidFill>
                <a:latin typeface="Consolas" panose="020B0609020204030204" pitchFamily="49" charset="0"/>
              </a:rPr>
              <a:t>CollectionTest</a:t>
            </a:r>
            <a:r>
              <a:rPr lang="en-US" sz="4800" dirty="0">
                <a:solidFill>
                  <a:srgbClr val="000000"/>
                </a:solidFill>
                <a:latin typeface="Consolas" panose="020B0609020204030204" pitchFamily="49" charset="0"/>
              </a:rPr>
              <a:t>, </a:t>
            </a:r>
            <a:r>
              <a:rPr lang="en-US" sz="4800" dirty="0" err="1">
                <a:solidFill>
                  <a:schemeClr val="bg1"/>
                </a:solidFill>
                <a:latin typeface="Consolas" panose="020B0609020204030204" pitchFamily="49" charset="0"/>
              </a:rPr>
              <a:t>EnsureReserveIncreaseCapacityButNotCollectionSize</a:t>
            </a:r>
            <a:r>
              <a:rPr lang="en-US" sz="4800" dirty="0">
                <a:solidFill>
                  <a:schemeClr val="bg1"/>
                </a:solidFill>
                <a:latin typeface="Consolas" panose="020B0609020204030204" pitchFamily="49" charset="0"/>
              </a:rPr>
              <a:t>)</a:t>
            </a:r>
          </a:p>
          <a:p>
            <a:r>
              <a:rPr lang="en-US" sz="4800" dirty="0">
                <a:solidFill>
                  <a:schemeClr val="bg1"/>
                </a:solidFill>
                <a:latin typeface="Consolas" panose="020B0609020204030204" pitchFamily="49" charset="0"/>
              </a:rPr>
              <a:t>{</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set up collection to 5 integers</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err="1">
                <a:solidFill>
                  <a:schemeClr val="bg1"/>
                </a:solidFill>
                <a:latin typeface="Consolas" panose="020B0609020204030204" pitchFamily="49" charset="0"/>
              </a:rPr>
              <a:t>add_entries</a:t>
            </a:r>
            <a:r>
              <a:rPr lang="en-US" sz="4800" dirty="0">
                <a:solidFill>
                  <a:schemeClr val="bg1"/>
                </a:solidFill>
                <a:latin typeface="Consolas" panose="020B0609020204030204" pitchFamily="49" charset="0"/>
              </a:rPr>
              <a:t>(5);</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verify collection size equal 5</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chemeClr val="bg1"/>
                </a:solidFill>
                <a:latin typeface="Consolas" panose="020B0609020204030204" pitchFamily="49" charset="0"/>
              </a:rPr>
              <a:t>EXPECT_EQ(collection-&gt;size(), 5);</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verify collection capacity greater or equal to 5</a:t>
            </a:r>
            <a:endParaRPr lang="en-US" sz="4800" dirty="0">
              <a:solidFill>
                <a:srgbClr val="000000"/>
              </a:solidFill>
              <a:latin typeface="Consolas" panose="020B0609020204030204" pitchFamily="49" charset="0"/>
            </a:endParaRPr>
          </a:p>
          <a:p>
            <a:r>
              <a:rPr lang="en-US" sz="4800" dirty="0">
                <a:solidFill>
                  <a:schemeClr val="bg1"/>
                </a:solidFill>
                <a:latin typeface="Consolas" panose="020B0609020204030204" pitchFamily="49" charset="0"/>
              </a:rPr>
              <a:t>    EXPECT_GE(collection-&gt;capacity(), 5);</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use reserve to increase collection capacity</a:t>
            </a:r>
            <a:endParaRPr lang="en-US" sz="4800" dirty="0">
              <a:solidFill>
                <a:srgbClr val="000000"/>
              </a:solidFill>
              <a:latin typeface="Consolas" panose="020B0609020204030204" pitchFamily="49" charset="0"/>
            </a:endParaRPr>
          </a:p>
          <a:p>
            <a:r>
              <a:rPr lang="en-US" sz="4800" dirty="0">
                <a:solidFill>
                  <a:schemeClr val="bg1"/>
                </a:solidFill>
                <a:latin typeface="Consolas" panose="020B0609020204030204" pitchFamily="49" charset="0"/>
              </a:rPr>
              <a:t>    collection-&gt;reserve(10);</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verify new collection capacity</a:t>
            </a:r>
            <a:endParaRPr lang="en-US" sz="4800" dirty="0">
              <a:solidFill>
                <a:srgbClr val="000000"/>
              </a:solidFill>
              <a:latin typeface="Consolas" panose="020B0609020204030204" pitchFamily="49" charset="0"/>
            </a:endParaRPr>
          </a:p>
          <a:p>
            <a:r>
              <a:rPr lang="en-US" sz="4800" dirty="0">
                <a:solidFill>
                  <a:schemeClr val="bg1"/>
                </a:solidFill>
                <a:latin typeface="Consolas" panose="020B0609020204030204" pitchFamily="49" charset="0"/>
              </a:rPr>
              <a:t>    EXPECT_FALSE(collection-&gt;capacity()&lt; 10);</a:t>
            </a:r>
          </a:p>
          <a:p>
            <a:r>
              <a:rPr lang="en-US" sz="4800" dirty="0">
                <a:solidFill>
                  <a:schemeClr val="bg1"/>
                </a:solidFill>
                <a:latin typeface="Consolas" panose="020B0609020204030204" pitchFamily="49" charset="0"/>
              </a:rPr>
              <a:t>    EXPECT_GE(collection-&gt;capacity(), 10);</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verify if collection size remains the same</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ASSERT_EQ(collection-&gt;size(), 5);</a:t>
            </a:r>
          </a:p>
          <a:p>
            <a:r>
              <a:rPr lang="en-US" sz="4800" dirty="0">
                <a:solidFill>
                  <a:schemeClr val="bg1"/>
                </a:solidFill>
                <a:latin typeface="Consolas" panose="020B0609020204030204" pitchFamily="49" charset="0"/>
              </a:rPr>
              <a:t>    </a:t>
            </a:r>
          </a:p>
          <a:p>
            <a:r>
              <a:rPr lang="en-US" sz="1800" dirty="0">
                <a:solidFill>
                  <a:schemeClr val="bg1"/>
                </a:solidFill>
                <a:latin typeface="Consolas" panose="020B0609020204030204" pitchFamily="49" charset="0"/>
              </a:rPr>
              <a:t>}</a:t>
            </a:r>
            <a:endParaRPr lang="en-US" dirty="0">
              <a:solidFill>
                <a:schemeClr val="bg1"/>
              </a:solidFill>
            </a:endParaRPr>
          </a:p>
        </p:txBody>
      </p:sp>
      <p:sp>
        <p:nvSpPr>
          <p:cNvPr id="7" name="TextBox 6">
            <a:extLst>
              <a:ext uri="{FF2B5EF4-FFF2-40B4-BE49-F238E27FC236}">
                <a16:creationId xmlns:a16="http://schemas.microsoft.com/office/drawing/2014/main" id="{ADD0DDDA-0880-4FFE-9544-A8E84C8F6A7E}"/>
              </a:ext>
            </a:extLst>
          </p:cNvPr>
          <p:cNvSpPr txBox="1"/>
          <p:nvPr/>
        </p:nvSpPr>
        <p:spPr>
          <a:xfrm>
            <a:off x="685799" y="1462538"/>
            <a:ext cx="4163291" cy="338554"/>
          </a:xfrm>
          <a:prstGeom prst="rect">
            <a:avLst/>
          </a:prstGeom>
          <a:noFill/>
        </p:spPr>
        <p:txBody>
          <a:bodyPr wrap="square" rtlCol="0">
            <a:spAutoFit/>
          </a:bodyPr>
          <a:lstStyle/>
          <a:p>
            <a:r>
              <a:rPr lang="en-US" sz="1600" dirty="0">
                <a:solidFill>
                  <a:schemeClr val="bg1"/>
                </a:solidFill>
              </a:rPr>
              <a:t>Buffer overflow/ arbitrary code execution</a:t>
            </a:r>
          </a:p>
        </p:txBody>
      </p:sp>
      <p:pic>
        <p:nvPicPr>
          <p:cNvPr id="2" name="Audio 1">
            <a:hlinkClick r:id="" action="ppaction://media"/>
            <a:extLst>
              <a:ext uri="{FF2B5EF4-FFF2-40B4-BE49-F238E27FC236}">
                <a16:creationId xmlns:a16="http://schemas.microsoft.com/office/drawing/2014/main" id="{5F235714-C182-41CB-9583-E29FA47584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17999609"/>
      </p:ext>
    </p:extLst>
  </p:cSld>
  <p:clrMapOvr>
    <a:masterClrMapping/>
  </p:clrMapOvr>
  <mc:AlternateContent xmlns:mc="http://schemas.openxmlformats.org/markup-compatibility/2006" xmlns:p14="http://schemas.microsoft.com/office/powerpoint/2010/main">
    <mc:Choice Requires="p14">
      <p:transition spd="slow" p14:dur="2000" advTm="19493"/>
    </mc:Choice>
    <mc:Fallback xmlns="">
      <p:transition spd="slow" advTm="19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5" name="Picture 4">
            <a:extLst>
              <a:ext uri="{FF2B5EF4-FFF2-40B4-BE49-F238E27FC236}">
                <a16:creationId xmlns:a16="http://schemas.microsoft.com/office/drawing/2014/main" id="{B7BD3914-F44F-4B29-A198-A94CFF632DAF}"/>
              </a:ext>
            </a:extLst>
          </p:cNvPr>
          <p:cNvPicPr>
            <a:picLocks noChangeAspect="1"/>
          </p:cNvPicPr>
          <p:nvPr/>
        </p:nvPicPr>
        <p:blipFill>
          <a:blip r:embed="rId6"/>
          <a:stretch>
            <a:fillRect/>
          </a:stretch>
        </p:blipFill>
        <p:spPr>
          <a:xfrm>
            <a:off x="287079" y="312470"/>
            <a:ext cx="11674549" cy="6277281"/>
          </a:xfrm>
          <a:prstGeom prst="rect">
            <a:avLst/>
          </a:prstGeom>
        </p:spPr>
      </p:pic>
      <p:sp>
        <p:nvSpPr>
          <p:cNvPr id="195" name="Google Shape;195;g9504e29505_0_0"/>
          <p:cNvSpPr txBox="1">
            <a:spLocks noGrp="1"/>
          </p:cNvSpPr>
          <p:nvPr>
            <p:ph type="title"/>
          </p:nvPr>
        </p:nvSpPr>
        <p:spPr>
          <a:xfrm>
            <a:off x="3062363" y="78903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7">
            <a:alphaModFix/>
          </a:blip>
          <a:stretch>
            <a:fillRect/>
          </a:stretch>
        </p:blipFill>
        <p:spPr>
          <a:xfrm>
            <a:off x="10127143" y="5000808"/>
            <a:ext cx="886601" cy="1149225"/>
          </a:xfrm>
          <a:prstGeom prst="rect">
            <a:avLst/>
          </a:prstGeom>
          <a:noFill/>
          <a:ln>
            <a:noFill/>
          </a:ln>
        </p:spPr>
      </p:pic>
      <p:sp>
        <p:nvSpPr>
          <p:cNvPr id="6" name="TextBox 5">
            <a:extLst>
              <a:ext uri="{FF2B5EF4-FFF2-40B4-BE49-F238E27FC236}">
                <a16:creationId xmlns:a16="http://schemas.microsoft.com/office/drawing/2014/main" id="{6C36A21C-9560-46E4-9330-5DCD35B9F3FE}"/>
              </a:ext>
            </a:extLst>
          </p:cNvPr>
          <p:cNvSpPr txBox="1"/>
          <p:nvPr/>
        </p:nvSpPr>
        <p:spPr>
          <a:xfrm>
            <a:off x="5421099" y="528886"/>
            <a:ext cx="3893127" cy="369332"/>
          </a:xfrm>
          <a:prstGeom prst="rect">
            <a:avLst/>
          </a:prstGeom>
          <a:noFill/>
        </p:spPr>
        <p:txBody>
          <a:bodyPr wrap="square" rtlCol="0">
            <a:spAutoFit/>
          </a:bodyPr>
          <a:lstStyle/>
          <a:p>
            <a:r>
              <a:rPr lang="en-US" sz="1800" dirty="0">
                <a:solidFill>
                  <a:schemeClr val="bg1"/>
                </a:solidFill>
              </a:rPr>
              <a:t>Test results</a:t>
            </a:r>
          </a:p>
        </p:txBody>
      </p:sp>
      <p:sp>
        <p:nvSpPr>
          <p:cNvPr id="7" name="Right Brace 6">
            <a:extLst>
              <a:ext uri="{FF2B5EF4-FFF2-40B4-BE49-F238E27FC236}">
                <a16:creationId xmlns:a16="http://schemas.microsoft.com/office/drawing/2014/main" id="{8F862181-B40D-460D-BFDC-2B0D63D87380}"/>
              </a:ext>
            </a:extLst>
          </p:cNvPr>
          <p:cNvSpPr/>
          <p:nvPr/>
        </p:nvSpPr>
        <p:spPr>
          <a:xfrm>
            <a:off x="4051005" y="3636334"/>
            <a:ext cx="45719" cy="318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3399650-C9F4-48EB-BC96-2720B4687530}"/>
              </a:ext>
            </a:extLst>
          </p:cNvPr>
          <p:cNvCxnSpPr/>
          <p:nvPr/>
        </p:nvCxnSpPr>
        <p:spPr>
          <a:xfrm flipH="1">
            <a:off x="3062363" y="1775637"/>
            <a:ext cx="8610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FFD8BB8B-F515-4314-AB92-04318D298E8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36186424"/>
      </p:ext>
    </p:extLst>
  </p:cSld>
  <p:clrMapOvr>
    <a:masterClrMapping/>
  </p:clrMapOvr>
  <mc:AlternateContent xmlns:mc="http://schemas.openxmlformats.org/markup-compatibility/2006" xmlns:p14="http://schemas.microsoft.com/office/powerpoint/2010/main">
    <mc:Choice Requires="p14">
      <p:transition spd="slow" p14:dur="2000" advTm="33594"/>
    </mc:Choice>
    <mc:Fallback xmlns="">
      <p:transition spd="slow" advTm="33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cxnSp>
        <p:nvCxnSpPr>
          <p:cNvPr id="5" name="Straight Arrow Connector 4">
            <a:extLst>
              <a:ext uri="{FF2B5EF4-FFF2-40B4-BE49-F238E27FC236}">
                <a16:creationId xmlns:a16="http://schemas.microsoft.com/office/drawing/2014/main" id="{ACD570D9-8AF4-4565-80AF-A5211BD87452}"/>
              </a:ext>
            </a:extLst>
          </p:cNvPr>
          <p:cNvCxnSpPr>
            <a:cxnSpLocks/>
          </p:cNvCxnSpPr>
          <p:nvPr/>
        </p:nvCxnSpPr>
        <p:spPr>
          <a:xfrm flipV="1">
            <a:off x="2341418" y="5306291"/>
            <a:ext cx="180109" cy="5541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7680A836-D098-472A-A90E-AB971FAE0900}"/>
              </a:ext>
            </a:extLst>
          </p:cNvPr>
          <p:cNvCxnSpPr/>
          <p:nvPr/>
        </p:nvCxnSpPr>
        <p:spPr>
          <a:xfrm>
            <a:off x="2341418" y="5860473"/>
            <a:ext cx="9559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7CAA375C-221A-45A6-A1FC-4B48BA4DA0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2432"/>
    </mc:Choice>
    <mc:Fallback xmlns="">
      <p:transition spd="slow" advTm="72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595423" y="2194561"/>
            <a:ext cx="10910777" cy="3568286"/>
          </a:xfrm>
          <a:prstGeom prst="rect">
            <a:avLst/>
          </a:prstGeom>
          <a:noFill/>
          <a:ln>
            <a:noFill/>
          </a:ln>
        </p:spPr>
        <p:txBody>
          <a:bodyPr spcFirstLastPara="1" wrap="square" lIns="91425" tIns="45700" rIns="91425" bIns="45700" anchor="t" anchorCtr="0">
            <a:noAutofit/>
          </a:bodyPr>
          <a:lstStyle/>
          <a:p>
            <a:pPr marL="114300" marR="0" indent="0">
              <a:spcBef>
                <a:spcPts val="0"/>
              </a:spcBef>
              <a:spcAft>
                <a:spcPts val="0"/>
              </a:spcAft>
              <a:buNone/>
            </a:pPr>
            <a:r>
              <a:rPr lang="en-US" sz="2400" dirty="0">
                <a:effectLst/>
                <a:latin typeface="Calibri" panose="020F0502020204030204" pitchFamily="34" charset="0"/>
                <a:ea typeface="Calibri" panose="020F0502020204030204" pitchFamily="34" charset="0"/>
              </a:rPr>
              <a:t>The existing </a:t>
            </a:r>
            <a:r>
              <a:rPr lang="en-US" sz="2400" dirty="0" err="1">
                <a:effectLst/>
                <a:latin typeface="Calibri" panose="020F0502020204030204" pitchFamily="34" charset="0"/>
                <a:ea typeface="Calibri" panose="020F0502020204030204" pitchFamily="34" charset="0"/>
              </a:rPr>
              <a:t>devops</a:t>
            </a:r>
            <a:r>
              <a:rPr lang="en-US" sz="2400" dirty="0">
                <a:effectLst/>
                <a:latin typeface="Calibri" panose="020F0502020204030204" pitchFamily="34" charset="0"/>
                <a:ea typeface="Calibri" panose="020F0502020204030204" pitchFamily="34" charset="0"/>
              </a:rPr>
              <a:t> process put security at the end, but the </a:t>
            </a:r>
            <a:r>
              <a:rPr lang="en-US" sz="2400" dirty="0" err="1">
                <a:effectLst/>
                <a:latin typeface="Calibri" panose="020F0502020204030204" pitchFamily="34" charset="0"/>
                <a:ea typeface="Calibri" panose="020F0502020204030204" pitchFamily="34" charset="0"/>
              </a:rPr>
              <a:t>devSecOps</a:t>
            </a:r>
            <a:r>
              <a:rPr lang="en-US" sz="2400" dirty="0">
                <a:effectLst/>
                <a:latin typeface="Calibri" panose="020F0502020204030204" pitchFamily="34" charset="0"/>
                <a:ea typeface="Calibri" panose="020F0502020204030204" pitchFamily="34" charset="0"/>
              </a:rPr>
              <a:t> integrate security at the left.</a:t>
            </a:r>
          </a:p>
          <a:p>
            <a:pPr marL="114300" marR="0" indent="0">
              <a:spcBef>
                <a:spcPts val="0"/>
              </a:spcBef>
              <a:spcAft>
                <a:spcPts val="0"/>
              </a:spcAft>
              <a:buNone/>
            </a:pPr>
            <a:r>
              <a:rPr lang="en-US" sz="2400" dirty="0">
                <a:effectLst/>
                <a:latin typeface="Calibri" panose="020F0502020204030204" pitchFamily="34" charset="0"/>
                <a:ea typeface="Calibri" panose="020F0502020204030204" pitchFamily="34" charset="0"/>
              </a:rPr>
              <a:t>In the pre-production phase, specifically after the design step, as soon as the developer commits into the folder or during the pre-build, IDE plugins and SCA/SAST tools are used to run static analysis tools, detect and fix vulnerabilities found early in development based on the standards in this policy. The code continues to be scanned during the post-build steps, including the production phase with dynamic analysis tools (DAST) for penetration test, intrusion detection, …etc. The process follows continuous integration and a continuous deployment pipeline.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868CA1C-F321-49F8-9A01-21A8F27636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926"/>
    </mc:Choice>
    <mc:Fallback xmlns="">
      <p:transition spd="slow" advTm="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898074"/>
            <a:ext cx="10820400" cy="5580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Benefits if you act now (</a:t>
            </a:r>
            <a:r>
              <a:rPr lang="en-US" sz="2000" dirty="0" err="1"/>
              <a:t>devSecops</a:t>
            </a:r>
            <a:r>
              <a:rPr lang="en-US" sz="2000" dirty="0"/>
              <a:t>):</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C258834C-A3EA-4E4A-A9C4-BA4D7D19080A}"/>
              </a:ext>
            </a:extLst>
          </p:cNvPr>
          <p:cNvSpPr txBox="1"/>
          <p:nvPr/>
        </p:nvSpPr>
        <p:spPr>
          <a:xfrm>
            <a:off x="785037" y="2355111"/>
            <a:ext cx="9260958" cy="286232"/>
          </a:xfrm>
          <a:prstGeom prst="rect">
            <a:avLst/>
          </a:prstGeom>
          <a:noFill/>
        </p:spPr>
        <p:txBody>
          <a:bodyPr wrap="square" rtlCol="0">
            <a:spAutoFit/>
          </a:bodyPr>
          <a:lstStyle/>
          <a:p>
            <a:pPr lvl="0" algn="l" rtl="0">
              <a:lnSpc>
                <a:spcPct val="90000"/>
              </a:lnSpc>
              <a:spcBef>
                <a:spcPts val="0"/>
              </a:spcBef>
              <a:spcAft>
                <a:spcPts val="0"/>
              </a:spcAft>
              <a:buClr>
                <a:schemeClr val="lt1"/>
              </a:buClr>
              <a:buSzPts val="2000"/>
            </a:pPr>
            <a:r>
              <a:rPr lang="en-US" sz="1400" dirty="0">
                <a:solidFill>
                  <a:schemeClr val="bg1"/>
                </a:solidFill>
              </a:rPr>
              <a:t>1-Detect bugs and vulnerabilities early</a:t>
            </a:r>
          </a:p>
        </p:txBody>
      </p:sp>
      <p:sp>
        <p:nvSpPr>
          <p:cNvPr id="4" name="TextBox 3">
            <a:extLst>
              <a:ext uri="{FF2B5EF4-FFF2-40B4-BE49-F238E27FC236}">
                <a16:creationId xmlns:a16="http://schemas.microsoft.com/office/drawing/2014/main" id="{689E7B1D-A309-4EC9-A64F-20437E996DF2}"/>
              </a:ext>
            </a:extLst>
          </p:cNvPr>
          <p:cNvSpPr txBox="1"/>
          <p:nvPr/>
        </p:nvSpPr>
        <p:spPr>
          <a:xfrm>
            <a:off x="785037" y="2753831"/>
            <a:ext cx="4947684" cy="307777"/>
          </a:xfrm>
          <a:prstGeom prst="rect">
            <a:avLst/>
          </a:prstGeom>
          <a:noFill/>
        </p:spPr>
        <p:txBody>
          <a:bodyPr wrap="square" rtlCol="0">
            <a:spAutoFit/>
          </a:bodyPr>
          <a:lstStyle/>
          <a:p>
            <a:r>
              <a:rPr lang="en-US" dirty="0">
                <a:solidFill>
                  <a:schemeClr val="bg1"/>
                </a:solidFill>
              </a:rPr>
              <a:t>2-Eliminate repair cost</a:t>
            </a:r>
          </a:p>
        </p:txBody>
      </p:sp>
      <p:sp>
        <p:nvSpPr>
          <p:cNvPr id="5" name="TextBox 4">
            <a:extLst>
              <a:ext uri="{FF2B5EF4-FFF2-40B4-BE49-F238E27FC236}">
                <a16:creationId xmlns:a16="http://schemas.microsoft.com/office/drawing/2014/main" id="{1145ACC4-CBCB-4409-B2C5-B79FBC589394}"/>
              </a:ext>
            </a:extLst>
          </p:cNvPr>
          <p:cNvSpPr txBox="1"/>
          <p:nvPr/>
        </p:nvSpPr>
        <p:spPr>
          <a:xfrm>
            <a:off x="785037" y="3232008"/>
            <a:ext cx="4061637" cy="307777"/>
          </a:xfrm>
          <a:prstGeom prst="rect">
            <a:avLst/>
          </a:prstGeom>
          <a:noFill/>
        </p:spPr>
        <p:txBody>
          <a:bodyPr wrap="square" rtlCol="0">
            <a:spAutoFit/>
          </a:bodyPr>
          <a:lstStyle/>
          <a:p>
            <a:r>
              <a:rPr lang="en-US" dirty="0">
                <a:solidFill>
                  <a:schemeClr val="bg1"/>
                </a:solidFill>
              </a:rPr>
              <a:t>3-Increase productivity</a:t>
            </a:r>
          </a:p>
        </p:txBody>
      </p:sp>
      <p:sp>
        <p:nvSpPr>
          <p:cNvPr id="7" name="TextBox 6">
            <a:extLst>
              <a:ext uri="{FF2B5EF4-FFF2-40B4-BE49-F238E27FC236}">
                <a16:creationId xmlns:a16="http://schemas.microsoft.com/office/drawing/2014/main" id="{E1E9FD0B-F82A-4541-A793-9F5398C613C3}"/>
              </a:ext>
            </a:extLst>
          </p:cNvPr>
          <p:cNvSpPr txBox="1"/>
          <p:nvPr/>
        </p:nvSpPr>
        <p:spPr>
          <a:xfrm>
            <a:off x="785037" y="3719970"/>
            <a:ext cx="4869712" cy="307777"/>
          </a:xfrm>
          <a:prstGeom prst="rect">
            <a:avLst/>
          </a:prstGeom>
          <a:noFill/>
        </p:spPr>
        <p:txBody>
          <a:bodyPr wrap="square" rtlCol="0">
            <a:spAutoFit/>
          </a:bodyPr>
          <a:lstStyle/>
          <a:p>
            <a:r>
              <a:rPr lang="en-US" dirty="0">
                <a:solidFill>
                  <a:schemeClr val="bg1"/>
                </a:solidFill>
              </a:rPr>
              <a:t>4-Favor the use of defense in depth strategies</a:t>
            </a:r>
          </a:p>
        </p:txBody>
      </p:sp>
      <p:sp>
        <p:nvSpPr>
          <p:cNvPr id="8" name="TextBox 7">
            <a:extLst>
              <a:ext uri="{FF2B5EF4-FFF2-40B4-BE49-F238E27FC236}">
                <a16:creationId xmlns:a16="http://schemas.microsoft.com/office/drawing/2014/main" id="{57E7E113-6CAD-4057-BE9B-8005FCA843D9}"/>
              </a:ext>
            </a:extLst>
          </p:cNvPr>
          <p:cNvSpPr txBox="1"/>
          <p:nvPr/>
        </p:nvSpPr>
        <p:spPr>
          <a:xfrm>
            <a:off x="785037" y="4207932"/>
            <a:ext cx="3349256" cy="307777"/>
          </a:xfrm>
          <a:prstGeom prst="rect">
            <a:avLst/>
          </a:prstGeom>
          <a:noFill/>
        </p:spPr>
        <p:txBody>
          <a:bodyPr wrap="square" rtlCol="0">
            <a:spAutoFit/>
          </a:bodyPr>
          <a:lstStyle/>
          <a:p>
            <a:r>
              <a:rPr lang="en-US" dirty="0">
                <a:solidFill>
                  <a:schemeClr val="bg1"/>
                </a:solidFill>
              </a:rPr>
              <a:t>5-Apply secure coding best practices</a:t>
            </a:r>
          </a:p>
        </p:txBody>
      </p:sp>
      <p:sp>
        <p:nvSpPr>
          <p:cNvPr id="9" name="TextBox 8">
            <a:extLst>
              <a:ext uri="{FF2B5EF4-FFF2-40B4-BE49-F238E27FC236}">
                <a16:creationId xmlns:a16="http://schemas.microsoft.com/office/drawing/2014/main" id="{996D31BC-0488-4479-91A7-FA21E8A7B1F6}"/>
              </a:ext>
            </a:extLst>
          </p:cNvPr>
          <p:cNvSpPr txBox="1"/>
          <p:nvPr/>
        </p:nvSpPr>
        <p:spPr>
          <a:xfrm>
            <a:off x="785037" y="4805916"/>
            <a:ext cx="3827720" cy="307777"/>
          </a:xfrm>
          <a:prstGeom prst="rect">
            <a:avLst/>
          </a:prstGeom>
          <a:noFill/>
        </p:spPr>
        <p:txBody>
          <a:bodyPr wrap="square" rtlCol="0">
            <a:spAutoFit/>
          </a:bodyPr>
          <a:lstStyle/>
          <a:p>
            <a:r>
              <a:rPr lang="en-US" dirty="0">
                <a:solidFill>
                  <a:schemeClr val="bg1"/>
                </a:solidFill>
              </a:rPr>
              <a:t>6-Plan threat security debt and model threat</a:t>
            </a:r>
          </a:p>
        </p:txBody>
      </p:sp>
      <p:sp>
        <p:nvSpPr>
          <p:cNvPr id="10" name="TextBox 9">
            <a:extLst>
              <a:ext uri="{FF2B5EF4-FFF2-40B4-BE49-F238E27FC236}">
                <a16:creationId xmlns:a16="http://schemas.microsoft.com/office/drawing/2014/main" id="{F5A4799B-5BF9-4CB7-9C96-B98CD13390AB}"/>
              </a:ext>
            </a:extLst>
          </p:cNvPr>
          <p:cNvSpPr txBox="1"/>
          <p:nvPr/>
        </p:nvSpPr>
        <p:spPr>
          <a:xfrm>
            <a:off x="785037" y="5286637"/>
            <a:ext cx="2743200" cy="307777"/>
          </a:xfrm>
          <a:prstGeom prst="rect">
            <a:avLst/>
          </a:prstGeom>
          <a:noFill/>
        </p:spPr>
        <p:txBody>
          <a:bodyPr wrap="square" rtlCol="0">
            <a:spAutoFit/>
          </a:bodyPr>
          <a:lstStyle/>
          <a:p>
            <a:r>
              <a:rPr lang="en-US" dirty="0">
                <a:solidFill>
                  <a:schemeClr val="bg1"/>
                </a:solidFill>
              </a:rPr>
              <a:t>7-Ability to respond to threats</a:t>
            </a:r>
          </a:p>
        </p:txBody>
      </p:sp>
      <p:pic>
        <p:nvPicPr>
          <p:cNvPr id="13" name="Audio 12">
            <a:hlinkClick r:id="" action="ppaction://media"/>
            <a:extLst>
              <a:ext uri="{FF2B5EF4-FFF2-40B4-BE49-F238E27FC236}">
                <a16:creationId xmlns:a16="http://schemas.microsoft.com/office/drawing/2014/main" id="{824908C4-981E-49D9-8317-489209820D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312"/>
    </mc:Choice>
    <mc:Fallback xmlns="">
      <p:transition spd="slow" advTm="4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13"/>
                </p:tgtEl>
              </p:cMediaNode>
            </p:audio>
          </p:childTnLst>
        </p:cTn>
      </p:par>
    </p:tnLst>
    <p:bldLst>
      <p:bldP spid="6" grpId="0"/>
      <p:bldP spid="4" grpId="0"/>
      <p:bldP spid="5"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898074"/>
            <a:ext cx="10820400" cy="5580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Risks if you act now (</a:t>
            </a:r>
            <a:r>
              <a:rPr lang="en-US" sz="2000" dirty="0" err="1"/>
              <a:t>devops</a:t>
            </a:r>
            <a:r>
              <a:rPr lang="en-US" sz="2000" dirty="0"/>
              <a:t>):</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C258834C-A3EA-4E4A-A9C4-BA4D7D19080A}"/>
              </a:ext>
            </a:extLst>
          </p:cNvPr>
          <p:cNvSpPr txBox="1"/>
          <p:nvPr/>
        </p:nvSpPr>
        <p:spPr>
          <a:xfrm>
            <a:off x="785037" y="2355111"/>
            <a:ext cx="9260958" cy="286232"/>
          </a:xfrm>
          <a:prstGeom prst="rect">
            <a:avLst/>
          </a:prstGeom>
          <a:noFill/>
        </p:spPr>
        <p:txBody>
          <a:bodyPr wrap="square" rtlCol="0">
            <a:spAutoFit/>
          </a:bodyPr>
          <a:lstStyle/>
          <a:p>
            <a:pPr lvl="0" algn="l" rtl="0">
              <a:lnSpc>
                <a:spcPct val="90000"/>
              </a:lnSpc>
              <a:spcBef>
                <a:spcPts val="0"/>
              </a:spcBef>
              <a:spcAft>
                <a:spcPts val="0"/>
              </a:spcAft>
              <a:buClr>
                <a:schemeClr val="lt1"/>
              </a:buClr>
              <a:buSzPts val="2000"/>
            </a:pPr>
            <a:r>
              <a:rPr lang="en-US" sz="1400" dirty="0">
                <a:solidFill>
                  <a:schemeClr val="bg1"/>
                </a:solidFill>
              </a:rPr>
              <a:t>1-Software released with bad quality</a:t>
            </a:r>
          </a:p>
        </p:txBody>
      </p:sp>
      <p:sp>
        <p:nvSpPr>
          <p:cNvPr id="4" name="TextBox 3">
            <a:extLst>
              <a:ext uri="{FF2B5EF4-FFF2-40B4-BE49-F238E27FC236}">
                <a16:creationId xmlns:a16="http://schemas.microsoft.com/office/drawing/2014/main" id="{689E7B1D-A309-4EC9-A64F-20437E996DF2}"/>
              </a:ext>
            </a:extLst>
          </p:cNvPr>
          <p:cNvSpPr txBox="1"/>
          <p:nvPr/>
        </p:nvSpPr>
        <p:spPr>
          <a:xfrm>
            <a:off x="785037" y="2753831"/>
            <a:ext cx="4947684" cy="307777"/>
          </a:xfrm>
          <a:prstGeom prst="rect">
            <a:avLst/>
          </a:prstGeom>
          <a:noFill/>
        </p:spPr>
        <p:txBody>
          <a:bodyPr wrap="square" rtlCol="0">
            <a:spAutoFit/>
          </a:bodyPr>
          <a:lstStyle/>
          <a:p>
            <a:r>
              <a:rPr lang="en-US" dirty="0">
                <a:solidFill>
                  <a:schemeClr val="bg1"/>
                </a:solidFill>
              </a:rPr>
              <a:t>2-Huge repair cost</a:t>
            </a:r>
          </a:p>
        </p:txBody>
      </p:sp>
      <p:sp>
        <p:nvSpPr>
          <p:cNvPr id="5" name="TextBox 4">
            <a:extLst>
              <a:ext uri="{FF2B5EF4-FFF2-40B4-BE49-F238E27FC236}">
                <a16:creationId xmlns:a16="http://schemas.microsoft.com/office/drawing/2014/main" id="{1145ACC4-CBCB-4409-B2C5-B79FBC589394}"/>
              </a:ext>
            </a:extLst>
          </p:cNvPr>
          <p:cNvSpPr txBox="1"/>
          <p:nvPr/>
        </p:nvSpPr>
        <p:spPr>
          <a:xfrm>
            <a:off x="785037" y="3232008"/>
            <a:ext cx="4061637" cy="307777"/>
          </a:xfrm>
          <a:prstGeom prst="rect">
            <a:avLst/>
          </a:prstGeom>
          <a:noFill/>
        </p:spPr>
        <p:txBody>
          <a:bodyPr wrap="square" rtlCol="0">
            <a:spAutoFit/>
          </a:bodyPr>
          <a:lstStyle/>
          <a:p>
            <a:r>
              <a:rPr lang="en-US" dirty="0">
                <a:solidFill>
                  <a:schemeClr val="bg1"/>
                </a:solidFill>
              </a:rPr>
              <a:t>3-Delay in releasing the software</a:t>
            </a:r>
          </a:p>
        </p:txBody>
      </p:sp>
      <p:sp>
        <p:nvSpPr>
          <p:cNvPr id="7" name="TextBox 6">
            <a:extLst>
              <a:ext uri="{FF2B5EF4-FFF2-40B4-BE49-F238E27FC236}">
                <a16:creationId xmlns:a16="http://schemas.microsoft.com/office/drawing/2014/main" id="{E1E9FD0B-F82A-4541-A793-9F5398C613C3}"/>
              </a:ext>
            </a:extLst>
          </p:cNvPr>
          <p:cNvSpPr txBox="1"/>
          <p:nvPr/>
        </p:nvSpPr>
        <p:spPr>
          <a:xfrm>
            <a:off x="785037" y="3719970"/>
            <a:ext cx="4869712" cy="307777"/>
          </a:xfrm>
          <a:prstGeom prst="rect">
            <a:avLst/>
          </a:prstGeom>
          <a:noFill/>
        </p:spPr>
        <p:txBody>
          <a:bodyPr wrap="square" rtlCol="0">
            <a:spAutoFit/>
          </a:bodyPr>
          <a:lstStyle/>
          <a:p>
            <a:r>
              <a:rPr lang="en-US" dirty="0">
                <a:solidFill>
                  <a:schemeClr val="bg1"/>
                </a:solidFill>
              </a:rPr>
              <a:t>4-Increase software vulnerability</a:t>
            </a:r>
          </a:p>
        </p:txBody>
      </p:sp>
      <p:sp>
        <p:nvSpPr>
          <p:cNvPr id="8" name="TextBox 7">
            <a:extLst>
              <a:ext uri="{FF2B5EF4-FFF2-40B4-BE49-F238E27FC236}">
                <a16:creationId xmlns:a16="http://schemas.microsoft.com/office/drawing/2014/main" id="{57E7E113-6CAD-4057-BE9B-8005FCA843D9}"/>
              </a:ext>
            </a:extLst>
          </p:cNvPr>
          <p:cNvSpPr txBox="1"/>
          <p:nvPr/>
        </p:nvSpPr>
        <p:spPr>
          <a:xfrm>
            <a:off x="785037" y="4207932"/>
            <a:ext cx="3349256" cy="307777"/>
          </a:xfrm>
          <a:prstGeom prst="rect">
            <a:avLst/>
          </a:prstGeom>
          <a:noFill/>
        </p:spPr>
        <p:txBody>
          <a:bodyPr wrap="square" rtlCol="0">
            <a:spAutoFit/>
          </a:bodyPr>
          <a:lstStyle/>
          <a:p>
            <a:r>
              <a:rPr lang="en-US" dirty="0">
                <a:solidFill>
                  <a:schemeClr val="bg1"/>
                </a:solidFill>
              </a:rPr>
              <a:t>5-Lack of defense in depth strategies</a:t>
            </a:r>
          </a:p>
        </p:txBody>
      </p:sp>
      <p:pic>
        <p:nvPicPr>
          <p:cNvPr id="2" name="Audio 1">
            <a:hlinkClick r:id="" action="ppaction://media"/>
            <a:extLst>
              <a:ext uri="{FF2B5EF4-FFF2-40B4-BE49-F238E27FC236}">
                <a16:creationId xmlns:a16="http://schemas.microsoft.com/office/drawing/2014/main" id="{454C6056-16A4-4621-AE68-28BF7A51A9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98845157"/>
      </p:ext>
    </p:extLst>
  </p:cSld>
  <p:clrMapOvr>
    <a:masterClrMapping/>
  </p:clrMapOvr>
  <mc:AlternateContent xmlns:mc="http://schemas.openxmlformats.org/markup-compatibility/2006" xmlns:p14="http://schemas.microsoft.com/office/powerpoint/2010/main">
    <mc:Choice Requires="p14">
      <p:transition spd="slow" p14:dur="2000" advTm="46536"/>
    </mc:Choice>
    <mc:Fallback xmlns="">
      <p:transition spd="slow" advTm="46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
                </p:tgtEl>
              </p:cMediaNode>
            </p:audio>
          </p:childTnLst>
        </p:cTn>
      </p:par>
    </p:tnLst>
    <p:bldLst>
      <p:bldP spid="6" grpId="0"/>
      <p:bldP spid="4" grpId="0"/>
      <p:bldP spid="5"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The security policy must be updated periodically to integrate best practice against new vulnerabilities</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The security policy must consider different languages</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The security policy must also update the security tools.</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The security policy must compliant</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The security policy must include ethical recommendations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1B6223F-5F77-479C-A299-BC101A7E5D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721"/>
    </mc:Choice>
    <mc:Fallback xmlns="">
      <p:transition spd="slow" advTm="3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Green Pace might adopt other coding standards related to</a:t>
            </a:r>
          </a:p>
          <a:p>
            <a:pPr marL="0" lvl="0" indent="0" algn="l" rtl="0">
              <a:lnSpc>
                <a:spcPct val="90000"/>
              </a:lnSpc>
              <a:spcBef>
                <a:spcPts val="0"/>
              </a:spcBef>
              <a:spcAft>
                <a:spcPts val="0"/>
              </a:spcAft>
              <a:buClr>
                <a:schemeClr val="lt1"/>
              </a:buClr>
              <a:buSzPts val="2200"/>
              <a:buNone/>
            </a:pPr>
            <a:r>
              <a:rPr lang="en-US" dirty="0"/>
              <a:t> input output, containers, object oriented, API, declarations and initialization to prevent future attacks.</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A71F3E1-970E-461C-A478-7D057DD839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597"/>
    </mc:Choice>
    <mc:Fallback xmlns="">
      <p:transition spd="slow" advTm="2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057402"/>
            <a:ext cx="10820400" cy="4161284"/>
          </a:xfrm>
          <a:prstGeom prst="rect">
            <a:avLst/>
          </a:prstGeom>
          <a:noFill/>
          <a:ln>
            <a:noFill/>
          </a:ln>
        </p:spPr>
        <p:txBody>
          <a:bodyPr spcFirstLastPara="1" wrap="square" lIns="91425" tIns="45700" rIns="91425" bIns="45700" anchor="t" anchorCtr="0">
            <a:normAutofit fontScale="92500"/>
          </a:bodyPr>
          <a:lstStyle/>
          <a:p>
            <a:r>
              <a:rPr lang="en-US" i="1" dirty="0">
                <a:effectLst/>
              </a:rPr>
              <a:t>Special publication 800-12: An introduction to computer security: The NIST Handbook</a:t>
            </a:r>
            <a:r>
              <a:rPr lang="en-US" dirty="0">
                <a:effectLst/>
              </a:rPr>
              <a:t>. NIST SP 800-12: Chapter 5 - Computer Security Policy. (n.d.). Retrieved February 19, 2022, from https://csrc.nist.rip/publications/nistpubs/800-12/800-12-html/chapter5.html </a:t>
            </a:r>
          </a:p>
          <a:p>
            <a:r>
              <a:rPr lang="en-US" i="1" dirty="0">
                <a:effectLst/>
              </a:rPr>
              <a:t>Confluence</a:t>
            </a:r>
            <a:r>
              <a:rPr lang="en-US" dirty="0">
                <a:effectLst/>
              </a:rPr>
              <a:t>. How this Coding Standard Is Organized - SEI CERT C++ Coding Standard - Confluence. (n.d.). Retrieved February 19, 2022, from https://wiki.sei.cmu.edu/confluence/display/cplusplus/How+this+Coding+Standard+Is+Organized#HowthisCodingStandardIsOrganized-RiskAssessment </a:t>
            </a:r>
          </a:p>
          <a:p>
            <a:r>
              <a:rPr lang="en-US" i="1" dirty="0">
                <a:effectLst/>
              </a:rPr>
              <a:t>SQL Injection</a:t>
            </a:r>
            <a:r>
              <a:rPr lang="en-US" dirty="0">
                <a:effectLst/>
              </a:rPr>
              <a:t>. SQL Injection | OWASP Foundation. (n.d.). Retrieved February 19, 2022, from https://owasp.org/www-community/attacks/SQL_Injection </a:t>
            </a:r>
          </a:p>
          <a:p>
            <a:r>
              <a:rPr lang="en-US" dirty="0" err="1">
                <a:effectLst/>
              </a:rPr>
              <a:t>Seacord</a:t>
            </a:r>
            <a:r>
              <a:rPr lang="en-US" dirty="0">
                <a:effectLst/>
              </a:rPr>
              <a:t>, R. C., &amp; </a:t>
            </a:r>
            <a:r>
              <a:rPr lang="en-US" dirty="0" err="1">
                <a:effectLst/>
              </a:rPr>
              <a:t>Pethia</a:t>
            </a:r>
            <a:r>
              <a:rPr lang="en-US" dirty="0">
                <a:effectLst/>
              </a:rPr>
              <a:t>, R. D. (2015). </a:t>
            </a:r>
            <a:r>
              <a:rPr lang="en-US" i="1" dirty="0">
                <a:effectLst/>
              </a:rPr>
              <a:t>Secure coding in C and C++</a:t>
            </a:r>
            <a:r>
              <a:rPr lang="en-US" dirty="0">
                <a:effectLst/>
              </a:rPr>
              <a:t>. Addison-Wesley. </a:t>
            </a:r>
          </a:p>
          <a:p>
            <a:endParaRPr lang="en-US" dirty="0">
              <a:effectLst/>
            </a:endParaRP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D2C3C49-363B-45C2-BD43-C26887C114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504"/>
    </mc:Choice>
    <mc:Fallback xmlns="">
      <p:transition spd="slow" advTm="4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293952"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416937"/>
            <a:ext cx="10820400" cy="4024125"/>
          </a:xfrm>
          <a:prstGeom prst="rect">
            <a:avLst/>
          </a:prstGeom>
          <a:noFill/>
          <a:ln>
            <a:noFill/>
          </a:ln>
        </p:spPr>
        <p:txBody>
          <a:bodyPr spcFirstLastPara="1" wrap="square" lIns="91425" tIns="45700" rIns="91425" bIns="45700" anchor="t" anchorCtr="0">
            <a:normAutofit/>
          </a:bodyPr>
          <a:lstStyle/>
          <a:p>
            <a:pPr marL="0" marR="0" indent="0">
              <a:spcBef>
                <a:spcPts val="0"/>
              </a:spcBef>
              <a:spcAft>
                <a:spcPts val="0"/>
              </a:spcAft>
              <a:buNone/>
            </a:pPr>
            <a:r>
              <a:rPr lang="en-US" sz="1800" dirty="0">
                <a:effectLst/>
                <a:latin typeface="Century Gothic" panose="020B0502020202020204" pitchFamily="34" charset="0"/>
                <a:ea typeface="Calibri" panose="020F0502020204030204" pitchFamily="34" charset="0"/>
              </a:rPr>
              <a:t>Green </a:t>
            </a:r>
            <a:r>
              <a:rPr lang="en-US" sz="1800" dirty="0">
                <a:latin typeface="Century Gothic" panose="020B0502020202020204" pitchFamily="34" charset="0"/>
                <a:ea typeface="Calibri" panose="020F0502020204030204" pitchFamily="34" charset="0"/>
              </a:rPr>
              <a:t>Pace</a:t>
            </a:r>
            <a:r>
              <a:rPr lang="en-US" sz="1800" dirty="0">
                <a:effectLst/>
                <a:latin typeface="Century Gothic" panose="020B0502020202020204" pitchFamily="34" charset="0"/>
                <a:ea typeface="Calibri" panose="020F0502020204030204" pitchFamily="34" charset="0"/>
              </a:rPr>
              <a:t> builds and monitors robust applications with multi-layer security against attacks to ensure business and customer </a:t>
            </a:r>
            <a:r>
              <a:rPr lang="en-US" sz="1850" dirty="0">
                <a:effectLst/>
                <a:latin typeface="Century Gothic" panose="020B0502020202020204" pitchFamily="34" charset="0"/>
                <a:ea typeface="Calibri" panose="020F0502020204030204" pitchFamily="34" charset="0"/>
              </a:rPr>
              <a:t>satisfaction</a:t>
            </a:r>
            <a:r>
              <a:rPr lang="en-US" sz="1800" dirty="0">
                <a:effectLst/>
                <a:latin typeface="Century Gothic" panose="020B0502020202020204" pitchFamily="34" charset="0"/>
                <a:ea typeface="Calibri" panose="020F0502020204030204" pitchFamily="34" charset="0"/>
              </a:rPr>
              <a:t>. Software development at Green Pace requires consistent implementation of secure principles to all developed applications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70996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cxnSp>
        <p:nvCxnSpPr>
          <p:cNvPr id="3" name="Straight Arrow Connector 2">
            <a:extLst>
              <a:ext uri="{FF2B5EF4-FFF2-40B4-BE49-F238E27FC236}">
                <a16:creationId xmlns:a16="http://schemas.microsoft.com/office/drawing/2014/main" id="{345467A8-0CD8-4B50-84C5-7D344A385C54}"/>
              </a:ext>
            </a:extLst>
          </p:cNvPr>
          <p:cNvCxnSpPr/>
          <p:nvPr/>
        </p:nvCxnSpPr>
        <p:spPr>
          <a:xfrm>
            <a:off x="4724400" y="3061855"/>
            <a:ext cx="401782" cy="3671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4FC86B30-A6EB-4755-AB16-8046D62A2EF8}"/>
              </a:ext>
            </a:extLst>
          </p:cNvPr>
          <p:cNvCxnSpPr>
            <a:cxnSpLocks/>
          </p:cNvCxnSpPr>
          <p:nvPr/>
        </p:nvCxnSpPr>
        <p:spPr>
          <a:xfrm>
            <a:off x="4601457" y="3620928"/>
            <a:ext cx="214746" cy="2909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7DB5CB0E-FC9E-47CA-9FD7-1889C609B824}"/>
              </a:ext>
            </a:extLst>
          </p:cNvPr>
          <p:cNvCxnSpPr>
            <a:cxnSpLocks/>
          </p:cNvCxnSpPr>
          <p:nvPr/>
        </p:nvCxnSpPr>
        <p:spPr>
          <a:xfrm>
            <a:off x="3810068" y="3564375"/>
            <a:ext cx="994029" cy="8885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27E7161B-2B3B-46A1-B74F-5A7437BB84DC}"/>
              </a:ext>
            </a:extLst>
          </p:cNvPr>
          <p:cNvCxnSpPr>
            <a:cxnSpLocks/>
          </p:cNvCxnSpPr>
          <p:nvPr/>
        </p:nvCxnSpPr>
        <p:spPr>
          <a:xfrm>
            <a:off x="3293952" y="3911874"/>
            <a:ext cx="1430448" cy="11713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D8A6A96-2937-46BE-9BC2-F20ADDDCCF14}"/>
              </a:ext>
            </a:extLst>
          </p:cNvPr>
          <p:cNvCxnSpPr>
            <a:cxnSpLocks/>
          </p:cNvCxnSpPr>
          <p:nvPr/>
        </p:nvCxnSpPr>
        <p:spPr>
          <a:xfrm flipH="1">
            <a:off x="6342085" y="3061855"/>
            <a:ext cx="1033714" cy="1660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DEA89337-BA6F-498B-9927-2ABBD154C6DC}"/>
              </a:ext>
            </a:extLst>
          </p:cNvPr>
          <p:cNvCxnSpPr>
            <a:cxnSpLocks/>
          </p:cNvCxnSpPr>
          <p:nvPr/>
        </p:nvCxnSpPr>
        <p:spPr>
          <a:xfrm flipH="1">
            <a:off x="6579429" y="3428999"/>
            <a:ext cx="1331516" cy="16541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B96E908-10BE-47B6-8310-06DE0143DE3F}"/>
              </a:ext>
            </a:extLst>
          </p:cNvPr>
          <p:cNvCxnSpPr/>
          <p:nvPr/>
        </p:nvCxnSpPr>
        <p:spPr>
          <a:xfrm flipH="1">
            <a:off x="6579429" y="4008635"/>
            <a:ext cx="2176644" cy="1657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Audio 22">
            <a:hlinkClick r:id="" action="ppaction://media"/>
            <a:extLst>
              <a:ext uri="{FF2B5EF4-FFF2-40B4-BE49-F238E27FC236}">
                <a16:creationId xmlns:a16="http://schemas.microsoft.com/office/drawing/2014/main" id="{52BA7967-347F-4B51-A29C-FD57CD70BE3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899"/>
    </mc:Choice>
    <mc:Fallback xmlns="">
      <p:transition spd="slow" advTm="100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563483"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712670738"/>
              </p:ext>
            </p:extLst>
          </p:nvPr>
        </p:nvGraphicFramePr>
        <p:xfrm>
          <a:off x="1981200" y="1220088"/>
          <a:ext cx="9192883" cy="5053783"/>
        </p:xfrm>
        <a:graphic>
          <a:graphicData uri="http://schemas.openxmlformats.org/drawingml/2006/table">
            <a:tbl>
              <a:tblPr firstRow="1" firstCol="1">
                <a:noFill/>
                <a:tableStyleId>{802198C4-3087-4945-87E3-76CBB3509B7E}</a:tableStyleId>
              </a:tblPr>
              <a:tblGrid>
                <a:gridCol w="3193621">
                  <a:extLst>
                    <a:ext uri="{9D8B030D-6E8A-4147-A177-3AD203B41FA5}">
                      <a16:colId xmlns:a16="http://schemas.microsoft.com/office/drawing/2014/main" val="20000"/>
                    </a:ext>
                  </a:extLst>
                </a:gridCol>
                <a:gridCol w="2999631">
                  <a:extLst>
                    <a:ext uri="{9D8B030D-6E8A-4147-A177-3AD203B41FA5}">
                      <a16:colId xmlns:a16="http://schemas.microsoft.com/office/drawing/2014/main" val="20001"/>
                    </a:ext>
                  </a:extLst>
                </a:gridCol>
                <a:gridCol w="2999631">
                  <a:extLst>
                    <a:ext uri="{9D8B030D-6E8A-4147-A177-3AD203B41FA5}">
                      <a16:colId xmlns:a16="http://schemas.microsoft.com/office/drawing/2014/main" val="3776425745"/>
                    </a:ext>
                  </a:extLst>
                </a:gridCol>
              </a:tblGrid>
              <a:tr h="3407893">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6-Incorporate diagnostic tests using assertions</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7-Handle all exceptions</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Probable</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1-Ensure that integer conversions do not result in lost or misinterpreted data</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2-</a:t>
                      </a:r>
                      <a:r>
                        <a:rPr lang="en-US" sz="1400" b="1" i="0" u="none" strike="noStrike" cap="none" dirty="0">
                          <a:solidFill>
                            <a:srgbClr val="000000"/>
                          </a:solidFill>
                          <a:effectLst/>
                          <a:latin typeface="Arial"/>
                          <a:ea typeface="Arial"/>
                          <a:cs typeface="Arial"/>
                          <a:sym typeface="Arial"/>
                        </a:rPr>
                        <a:t>Ensure that operations on signed integer do not result in overflow</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9-</a:t>
                      </a:r>
                      <a:r>
                        <a:rPr lang="en-US" sz="1400" b="1" i="0" u="none" strike="noStrike" cap="none" dirty="0">
                          <a:solidFill>
                            <a:srgbClr val="000000"/>
                          </a:solidFill>
                          <a:effectLst/>
                          <a:latin typeface="Arial"/>
                          <a:ea typeface="Arial"/>
                          <a:cs typeface="Arial"/>
                          <a:sym typeface="Arial"/>
                        </a:rPr>
                        <a:t>Ensure that unsigned integer operations do not wrap</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u="none" strike="noStrike" cap="none" dirty="0">
                          <a:solidFill>
                            <a:srgbClr val="FFD966"/>
                          </a:solidFill>
                        </a:rPr>
                        <a:t>Likely</a:t>
                      </a:r>
                      <a:endParaRPr lang="en-US"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3-Guarantee that storage for strings has sufficient space for character data and the null terminator</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4-</a:t>
                      </a:r>
                      <a:r>
                        <a:rPr lang="en-US" sz="1400" b="1" i="0" u="none" strike="noStrike" cap="none" dirty="0">
                          <a:solidFill>
                            <a:srgbClr val="000000"/>
                          </a:solidFill>
                          <a:effectLst/>
                          <a:latin typeface="Arial"/>
                          <a:ea typeface="Arial"/>
                          <a:cs typeface="Arial"/>
                          <a:sym typeface="Arial"/>
                        </a:rPr>
                        <a:t>Sanitize data passed to complex subsystems</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5-</a:t>
                      </a:r>
                      <a:r>
                        <a:rPr lang="en-US" sz="1400" b="1" i="0" u="none" strike="noStrike" cap="none" dirty="0">
                          <a:solidFill>
                            <a:srgbClr val="000000"/>
                          </a:solidFill>
                          <a:effectLst/>
                          <a:latin typeface="Arial"/>
                          <a:ea typeface="Arial"/>
                          <a:cs typeface="Arial"/>
                          <a:sym typeface="Arial"/>
                        </a:rPr>
                        <a:t>Do not access freed memory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8-</a:t>
                      </a:r>
                      <a:r>
                        <a:rPr lang="en-US" sz="1400" b="1" i="0" u="none" strike="noStrike" cap="none" dirty="0">
                          <a:solidFill>
                            <a:srgbClr val="000000"/>
                          </a:solidFill>
                          <a:effectLst/>
                          <a:latin typeface="Arial"/>
                          <a:ea typeface="Arial"/>
                          <a:cs typeface="Arial"/>
                          <a:sym typeface="Arial"/>
                        </a:rPr>
                        <a:t>Exclude user input from format strings</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cs typeface="Arial"/>
                          <a:sym typeface="Arial"/>
                        </a:rPr>
                        <a:t>10-</a:t>
                      </a:r>
                      <a:r>
                        <a:rPr lang="en-US" sz="1400" b="1" i="0" u="none" strike="noStrike" cap="none" dirty="0">
                          <a:solidFill>
                            <a:srgbClr val="000000"/>
                          </a:solidFill>
                          <a:effectLst/>
                          <a:latin typeface="Arial"/>
                          <a:ea typeface="Arial"/>
                          <a:cs typeface="Arial"/>
                          <a:sym typeface="Arial"/>
                        </a:rPr>
                        <a:t>Only free memory allocated dynamically</a:t>
                      </a: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494674">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priority</a:t>
                      </a:r>
                      <a:endParaRPr sz="2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rgbClr val="92D050"/>
                          </a:solidFill>
                          <a:effectLst/>
                          <a:latin typeface="Arial"/>
                          <a:cs typeface="Arial"/>
                          <a:sym typeface="Arial"/>
                        </a:rPr>
                        <a:t>P1</a:t>
                      </a:r>
                    </a:p>
                    <a:p>
                      <a:pPr marL="0" marR="0" lvl="0" indent="0" algn="ctr" rtl="0">
                        <a:lnSpc>
                          <a:spcPct val="100000"/>
                        </a:lnSpc>
                        <a:spcBef>
                          <a:spcPts val="0"/>
                        </a:spcBef>
                        <a:spcAft>
                          <a:spcPts val="0"/>
                        </a:spcAft>
                        <a:buClr>
                          <a:srgbClr val="000000"/>
                        </a:buClr>
                        <a:buSzPts val="3600"/>
                        <a:buFont typeface="Arial"/>
                        <a:buNone/>
                      </a:pPr>
                      <a:endParaRPr lang="en-US" sz="2000" b="1" i="0" u="none" strike="noStrike" cap="none" dirty="0">
                        <a:solidFill>
                          <a:srgbClr val="000000"/>
                        </a:solidFill>
                        <a:effectLst/>
                        <a:latin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rgbClr val="92D050"/>
                          </a:solidFill>
                          <a:effectLst/>
                          <a:latin typeface="Arial"/>
                          <a:cs typeface="Arial"/>
                          <a:sym typeface="Arial"/>
                        </a:rPr>
                        <a:t>P4</a:t>
                      </a:r>
                      <a:endParaRPr sz="2000" u="none" strike="noStrike" cap="none" dirty="0">
                        <a:solidFill>
                          <a:srgbClr val="92D05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Medium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b="1" i="0" u="none" strike="noStrike" cap="none" dirty="0">
                          <a:solidFill>
                            <a:schemeClr val="accent2">
                              <a:lumMod val="60000"/>
                              <a:lumOff val="40000"/>
                            </a:schemeClr>
                          </a:solidFill>
                          <a:effectLst/>
                          <a:latin typeface="Arial"/>
                          <a:cs typeface="Arial"/>
                          <a:sym typeface="Arial"/>
                        </a:rPr>
                        <a:t>P6</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b="1" i="0" u="none" strike="noStrike" cap="none" dirty="0">
                          <a:solidFill>
                            <a:schemeClr val="accent2">
                              <a:lumMod val="60000"/>
                              <a:lumOff val="40000"/>
                            </a:schemeClr>
                          </a:solidFill>
                          <a:effectLst/>
                          <a:latin typeface="Arial"/>
                          <a:cs typeface="Arial"/>
                          <a:sym typeface="Arial"/>
                        </a:rPr>
                        <a:t>P9</a:t>
                      </a:r>
                    </a:p>
                    <a:p>
                      <a:pPr marL="0" marR="0" lvl="0" indent="0" algn="ctr" rtl="0">
                        <a:lnSpc>
                          <a:spcPct val="100000"/>
                        </a:lnSpc>
                        <a:spcBef>
                          <a:spcPts val="0"/>
                        </a:spcBef>
                        <a:spcAft>
                          <a:spcPts val="0"/>
                        </a:spcAft>
                        <a:buClr>
                          <a:srgbClr val="000000"/>
                        </a:buClr>
                        <a:buSzPts val="3600"/>
                        <a:buFont typeface="Arial"/>
                        <a:buNone/>
                      </a:pP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u="none" strike="noStrike" cap="none" dirty="0">
                          <a:solidFill>
                            <a:srgbClr val="FFD966"/>
                          </a:solidFill>
                        </a:rPr>
                        <a:t>High priority</a:t>
                      </a:r>
                      <a:endParaRPr lang="en-US" sz="2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b="1" i="0" u="none" strike="noStrike" cap="none" dirty="0">
                          <a:solidFill>
                            <a:srgbClr val="FF0000"/>
                          </a:solidFill>
                          <a:effectLst/>
                          <a:latin typeface="Arial"/>
                          <a:cs typeface="Arial"/>
                          <a:sym typeface="Arial"/>
                        </a:rPr>
                        <a:t>P18</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Arrow: Up 1">
            <a:extLst>
              <a:ext uri="{FF2B5EF4-FFF2-40B4-BE49-F238E27FC236}">
                <a16:creationId xmlns:a16="http://schemas.microsoft.com/office/drawing/2014/main" id="{380940B9-A65B-41A9-B154-1C8FA18C8BA7}"/>
              </a:ext>
            </a:extLst>
          </p:cNvPr>
          <p:cNvSpPr/>
          <p:nvPr/>
        </p:nvSpPr>
        <p:spPr>
          <a:xfrm>
            <a:off x="9601200" y="4465674"/>
            <a:ext cx="180753" cy="2764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Up 2">
            <a:extLst>
              <a:ext uri="{FF2B5EF4-FFF2-40B4-BE49-F238E27FC236}">
                <a16:creationId xmlns:a16="http://schemas.microsoft.com/office/drawing/2014/main" id="{C82BCC3C-090D-4A1B-8482-7D55106D220E}"/>
              </a:ext>
            </a:extLst>
          </p:cNvPr>
          <p:cNvSpPr/>
          <p:nvPr/>
        </p:nvSpPr>
        <p:spPr>
          <a:xfrm>
            <a:off x="3455581" y="4369981"/>
            <a:ext cx="276447" cy="37214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DFC665D0-CE2E-426E-A433-324E4AC9148F}"/>
              </a:ext>
            </a:extLst>
          </p:cNvPr>
          <p:cNvSpPr/>
          <p:nvPr/>
        </p:nvSpPr>
        <p:spPr>
          <a:xfrm>
            <a:off x="6443330" y="4369981"/>
            <a:ext cx="180753" cy="29771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F55E29A2-C6F3-4143-86D0-7904259E06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2987"/>
    </mc:Choice>
    <mc:Fallback xmlns="">
      <p:transition spd="slow" advTm="82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2" grpId="0" animBg="1"/>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583874" y="49420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DAA94492-2F4D-426E-B638-6A812A916261}"/>
              </a:ext>
            </a:extLst>
          </p:cNvPr>
          <p:cNvGraphicFramePr>
            <a:graphicFrameLocks noGrp="1"/>
          </p:cNvGraphicFramePr>
          <p:nvPr/>
        </p:nvGraphicFramePr>
        <p:xfrm>
          <a:off x="685800" y="1410920"/>
          <a:ext cx="10508674" cy="5178831"/>
        </p:xfrm>
        <a:graphic>
          <a:graphicData uri="http://schemas.openxmlformats.org/drawingml/2006/table">
            <a:tbl>
              <a:tblPr firstRow="1" bandRow="1">
                <a:tableStyleId>{802198C4-3087-4945-87E3-76CBB3509B7E}</a:tableStyleId>
              </a:tblPr>
              <a:tblGrid>
                <a:gridCol w="5254337">
                  <a:extLst>
                    <a:ext uri="{9D8B030D-6E8A-4147-A177-3AD203B41FA5}">
                      <a16:colId xmlns:a16="http://schemas.microsoft.com/office/drawing/2014/main" val="3366380179"/>
                    </a:ext>
                  </a:extLst>
                </a:gridCol>
                <a:gridCol w="5254337">
                  <a:extLst>
                    <a:ext uri="{9D8B030D-6E8A-4147-A177-3AD203B41FA5}">
                      <a16:colId xmlns:a16="http://schemas.microsoft.com/office/drawing/2014/main" val="754576085"/>
                    </a:ext>
                  </a:extLst>
                </a:gridCol>
              </a:tblGrid>
              <a:tr h="460279">
                <a:tc>
                  <a:txBody>
                    <a:bodyPr/>
                    <a:lstStyle/>
                    <a:p>
                      <a:r>
                        <a:rPr lang="en-US" dirty="0">
                          <a:solidFill>
                            <a:schemeClr val="bg1"/>
                          </a:solidFill>
                        </a:rPr>
                        <a:t>                           PRINCIPLES</a:t>
                      </a:r>
                    </a:p>
                  </a:txBody>
                  <a:tcPr>
                    <a:solidFill>
                      <a:schemeClr val="accent2"/>
                    </a:solidFill>
                  </a:tcPr>
                </a:tc>
                <a:tc>
                  <a:txBody>
                    <a:bodyPr/>
                    <a:lstStyle/>
                    <a:p>
                      <a:r>
                        <a:rPr lang="en-US" dirty="0">
                          <a:solidFill>
                            <a:schemeClr val="bg1"/>
                          </a:solidFill>
                        </a:rPr>
                        <a:t>                        CODING STANDARDS</a:t>
                      </a:r>
                    </a:p>
                  </a:txBody>
                  <a:tcPr>
                    <a:solidFill>
                      <a:schemeClr val="accent2"/>
                    </a:solidFill>
                  </a:tcPr>
                </a:tc>
                <a:extLst>
                  <a:ext uri="{0D108BD9-81ED-4DB2-BD59-A6C34878D82A}">
                    <a16:rowId xmlns:a16="http://schemas.microsoft.com/office/drawing/2014/main" val="1441800556"/>
                  </a:ext>
                </a:extLst>
              </a:tr>
              <a:tr h="460279">
                <a:tc>
                  <a:txBody>
                    <a:bodyPr/>
                    <a:lstStyle/>
                    <a:p>
                      <a:r>
                        <a:rPr lang="en-US" dirty="0">
                          <a:solidFill>
                            <a:schemeClr val="bg1"/>
                          </a:solidFill>
                        </a:rPr>
                        <a:t>Validate input data</a:t>
                      </a:r>
                    </a:p>
                  </a:txBody>
                  <a:tcPr/>
                </a:tc>
                <a:tc>
                  <a:txBody>
                    <a:bodyPr/>
                    <a:lstStyle/>
                    <a:p>
                      <a:r>
                        <a:rPr lang="en-US" b="0" dirty="0">
                          <a:solidFill>
                            <a:schemeClr val="bg1"/>
                          </a:solidFill>
                        </a:rPr>
                        <a:t>SQL Injection, string correctness, data type, authentication</a:t>
                      </a:r>
                    </a:p>
                  </a:txBody>
                  <a:tcPr/>
                </a:tc>
                <a:extLst>
                  <a:ext uri="{0D108BD9-81ED-4DB2-BD59-A6C34878D82A}">
                    <a16:rowId xmlns:a16="http://schemas.microsoft.com/office/drawing/2014/main" val="3761829320"/>
                  </a:ext>
                </a:extLst>
              </a:tr>
              <a:tr h="460279">
                <a:tc>
                  <a:txBody>
                    <a:bodyPr/>
                    <a:lstStyle/>
                    <a:p>
                      <a:r>
                        <a:rPr lang="en-US" dirty="0">
                          <a:solidFill>
                            <a:schemeClr val="bg1"/>
                          </a:solidFill>
                        </a:rPr>
                        <a:t>Heed Compiler warnings</a:t>
                      </a:r>
                    </a:p>
                  </a:txBody>
                  <a:tcPr/>
                </a:tc>
                <a:tc>
                  <a:txBody>
                    <a:bodyPr/>
                    <a:lstStyle/>
                    <a:p>
                      <a:r>
                        <a:rPr lang="en-US" b="0" dirty="0">
                          <a:solidFill>
                            <a:schemeClr val="bg1"/>
                          </a:solidFill>
                        </a:rPr>
                        <a:t>Data type, string correctness, memory protection</a:t>
                      </a:r>
                    </a:p>
                  </a:txBody>
                  <a:tcPr/>
                </a:tc>
                <a:extLst>
                  <a:ext uri="{0D108BD9-81ED-4DB2-BD59-A6C34878D82A}">
                    <a16:rowId xmlns:a16="http://schemas.microsoft.com/office/drawing/2014/main" val="819986413"/>
                  </a:ext>
                </a:extLst>
              </a:tr>
              <a:tr h="460279">
                <a:tc>
                  <a:txBody>
                    <a:bodyPr/>
                    <a:lstStyle/>
                    <a:p>
                      <a:r>
                        <a:rPr lang="en-US" dirty="0">
                          <a:solidFill>
                            <a:schemeClr val="bg1"/>
                          </a:solidFill>
                        </a:rPr>
                        <a:t>Architect and design for security policy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bg1"/>
                          </a:solidFill>
                          <a:effectLst/>
                          <a:latin typeface="Arial"/>
                          <a:ea typeface="Arial"/>
                          <a:cs typeface="Arial"/>
                          <a:sym typeface="Arial"/>
                        </a:rPr>
                        <a:t>Match all  10 coding standards and triple A</a:t>
                      </a:r>
                    </a:p>
                  </a:txBody>
                  <a:tcPr/>
                </a:tc>
                <a:extLst>
                  <a:ext uri="{0D108BD9-81ED-4DB2-BD59-A6C34878D82A}">
                    <a16:rowId xmlns:a16="http://schemas.microsoft.com/office/drawing/2014/main" val="1488281968"/>
                  </a:ext>
                </a:extLst>
              </a:tr>
              <a:tr h="460279">
                <a:tc>
                  <a:txBody>
                    <a:bodyPr/>
                    <a:lstStyle/>
                    <a:p>
                      <a:r>
                        <a:rPr lang="en-US" dirty="0">
                          <a:solidFill>
                            <a:schemeClr val="bg1"/>
                          </a:solidFill>
                        </a:rPr>
                        <a:t>Keep it simple</a:t>
                      </a:r>
                    </a:p>
                  </a:txBody>
                  <a:tcPr/>
                </a:tc>
                <a:tc>
                  <a:txBody>
                    <a:bodyPr/>
                    <a:lstStyle/>
                    <a:p>
                      <a:r>
                        <a:rPr lang="en-US" sz="1400" b="0" i="0" u="none" strike="noStrike" cap="none" dirty="0">
                          <a:solidFill>
                            <a:schemeClr val="bg1"/>
                          </a:solidFill>
                          <a:effectLst/>
                          <a:latin typeface="Arial"/>
                          <a:ea typeface="Arial"/>
                          <a:cs typeface="Arial"/>
                          <a:sym typeface="Arial"/>
                        </a:rPr>
                        <a:t>Memory protection : Do not access freed memory </a:t>
                      </a:r>
                      <a:endParaRPr lang="en-US" b="0" dirty="0">
                        <a:solidFill>
                          <a:schemeClr val="bg1"/>
                        </a:solidFill>
                      </a:endParaRPr>
                    </a:p>
                  </a:txBody>
                  <a:tcPr/>
                </a:tc>
                <a:extLst>
                  <a:ext uri="{0D108BD9-81ED-4DB2-BD59-A6C34878D82A}">
                    <a16:rowId xmlns:a16="http://schemas.microsoft.com/office/drawing/2014/main" val="1184233776"/>
                  </a:ext>
                </a:extLst>
              </a:tr>
              <a:tr h="460279">
                <a:tc>
                  <a:txBody>
                    <a:bodyPr/>
                    <a:lstStyle/>
                    <a:p>
                      <a:r>
                        <a:rPr lang="en-US" dirty="0">
                          <a:solidFill>
                            <a:schemeClr val="bg1"/>
                          </a:solidFill>
                        </a:rPr>
                        <a:t>Default Deny</a:t>
                      </a:r>
                    </a:p>
                  </a:txBody>
                  <a:tcPr/>
                </a:tc>
                <a:tc>
                  <a:txBody>
                    <a:bodyPr/>
                    <a:lstStyle/>
                    <a:p>
                      <a:r>
                        <a:rPr lang="en-US" b="0" dirty="0">
                          <a:solidFill>
                            <a:schemeClr val="bg1"/>
                          </a:solidFill>
                        </a:rPr>
                        <a:t>Triple A</a:t>
                      </a:r>
                    </a:p>
                  </a:txBody>
                  <a:tcPr/>
                </a:tc>
                <a:extLst>
                  <a:ext uri="{0D108BD9-81ED-4DB2-BD59-A6C34878D82A}">
                    <a16:rowId xmlns:a16="http://schemas.microsoft.com/office/drawing/2014/main" val="485363166"/>
                  </a:ext>
                </a:extLst>
              </a:tr>
              <a:tr h="460279">
                <a:tc>
                  <a:txBody>
                    <a:bodyPr/>
                    <a:lstStyle/>
                    <a:p>
                      <a:r>
                        <a:rPr lang="en-US" dirty="0">
                          <a:solidFill>
                            <a:schemeClr val="bg1"/>
                          </a:solidFill>
                        </a:rPr>
                        <a:t>Adhere to the principle of least privilege</a:t>
                      </a:r>
                    </a:p>
                  </a:txBody>
                  <a:tcPr/>
                </a:tc>
                <a:tc>
                  <a:txBody>
                    <a:bodyPr/>
                    <a:lstStyle/>
                    <a:p>
                      <a:r>
                        <a:rPr lang="en-US" sz="1400" b="0" i="0" u="none" strike="noStrike" cap="none" dirty="0">
                          <a:solidFill>
                            <a:schemeClr val="bg1"/>
                          </a:solidFill>
                          <a:effectLst/>
                          <a:latin typeface="Arial"/>
                          <a:ea typeface="Arial"/>
                          <a:cs typeface="Arial"/>
                          <a:sym typeface="Arial"/>
                        </a:rPr>
                        <a:t>Data value string injection: Exclude user from input format strings </a:t>
                      </a:r>
                      <a:endParaRPr lang="en-US" b="0" dirty="0">
                        <a:solidFill>
                          <a:schemeClr val="bg1"/>
                        </a:solidFill>
                      </a:endParaRPr>
                    </a:p>
                  </a:txBody>
                  <a:tcPr/>
                </a:tc>
                <a:extLst>
                  <a:ext uri="{0D108BD9-81ED-4DB2-BD59-A6C34878D82A}">
                    <a16:rowId xmlns:a16="http://schemas.microsoft.com/office/drawing/2014/main" val="3273970435"/>
                  </a:ext>
                </a:extLst>
              </a:tr>
              <a:tr h="460279">
                <a:tc>
                  <a:txBody>
                    <a:bodyPr/>
                    <a:lstStyle/>
                    <a:p>
                      <a:r>
                        <a:rPr lang="en-US" dirty="0">
                          <a:solidFill>
                            <a:schemeClr val="bg1"/>
                          </a:solidFill>
                        </a:rPr>
                        <a:t>Sanitize data sent to other Systems</a:t>
                      </a:r>
                    </a:p>
                  </a:txBody>
                  <a:tcPr/>
                </a:tc>
                <a:tc>
                  <a:txBody>
                    <a:bodyPr/>
                    <a:lstStyle/>
                    <a:p>
                      <a:r>
                        <a:rPr lang="en-US" sz="1400" b="0" i="0" u="none" strike="noStrike" cap="none" dirty="0">
                          <a:solidFill>
                            <a:schemeClr val="bg1"/>
                          </a:solidFill>
                          <a:effectLst/>
                          <a:latin typeface="Arial"/>
                          <a:ea typeface="Arial"/>
                          <a:cs typeface="Arial"/>
                          <a:sym typeface="Arial"/>
                        </a:rPr>
                        <a:t>SQL Injection : Sanitize data passed to complex subsystems </a:t>
                      </a:r>
                      <a:endParaRPr lang="en-US" b="0" dirty="0">
                        <a:solidFill>
                          <a:schemeClr val="bg1"/>
                        </a:solidFill>
                      </a:endParaRPr>
                    </a:p>
                  </a:txBody>
                  <a:tcPr/>
                </a:tc>
                <a:extLst>
                  <a:ext uri="{0D108BD9-81ED-4DB2-BD59-A6C34878D82A}">
                    <a16:rowId xmlns:a16="http://schemas.microsoft.com/office/drawing/2014/main" val="1936231818"/>
                  </a:ext>
                </a:extLst>
              </a:tr>
              <a:tr h="460279">
                <a:tc>
                  <a:txBody>
                    <a:bodyPr/>
                    <a:lstStyle/>
                    <a:p>
                      <a:r>
                        <a:rPr lang="en-US" dirty="0">
                          <a:solidFill>
                            <a:schemeClr val="bg1"/>
                          </a:solidFill>
                        </a:rPr>
                        <a:t>Practice defense in depth</a:t>
                      </a:r>
                    </a:p>
                  </a:txBody>
                  <a:tcPr/>
                </a:tc>
                <a:tc>
                  <a:txBody>
                    <a:bodyPr/>
                    <a:lstStyle/>
                    <a:p>
                      <a:r>
                        <a:rPr lang="en-US" sz="1400" b="0" i="0" u="none" strike="noStrike" cap="none" dirty="0">
                          <a:solidFill>
                            <a:schemeClr val="bg1"/>
                          </a:solidFill>
                          <a:effectLst/>
                          <a:latin typeface="Arial"/>
                          <a:ea typeface="Arial"/>
                          <a:cs typeface="Arial"/>
                          <a:sym typeface="Arial"/>
                        </a:rPr>
                        <a:t>Exceptions : Handle all exceptions , Accounting</a:t>
                      </a:r>
                      <a:endParaRPr lang="en-US" b="0" dirty="0">
                        <a:solidFill>
                          <a:schemeClr val="bg1"/>
                        </a:solidFill>
                      </a:endParaRPr>
                    </a:p>
                  </a:txBody>
                  <a:tcPr/>
                </a:tc>
                <a:extLst>
                  <a:ext uri="{0D108BD9-81ED-4DB2-BD59-A6C34878D82A}">
                    <a16:rowId xmlns:a16="http://schemas.microsoft.com/office/drawing/2014/main" val="3016762222"/>
                  </a:ext>
                </a:extLst>
              </a:tr>
              <a:tr h="460279">
                <a:tc>
                  <a:txBody>
                    <a:bodyPr/>
                    <a:lstStyle/>
                    <a:p>
                      <a:r>
                        <a:rPr lang="en-US" dirty="0">
                          <a:solidFill>
                            <a:schemeClr val="bg1"/>
                          </a:solidFill>
                        </a:rPr>
                        <a:t>Use effective quality assurance techniques</a:t>
                      </a:r>
                    </a:p>
                  </a:txBody>
                  <a:tcPr/>
                </a:tc>
                <a:tc>
                  <a:txBody>
                    <a:bodyPr/>
                    <a:lstStyle/>
                    <a:p>
                      <a:r>
                        <a:rPr lang="en-US" sz="1400" b="0" i="0" u="none" strike="noStrike" cap="none" dirty="0">
                          <a:solidFill>
                            <a:schemeClr val="bg1"/>
                          </a:solidFill>
                          <a:effectLst/>
                          <a:latin typeface="Arial"/>
                          <a:ea typeface="Arial"/>
                          <a:cs typeface="Arial"/>
                          <a:sym typeface="Arial"/>
                        </a:rPr>
                        <a:t>Assertions: Incorporate diagnostic tests using assertions </a:t>
                      </a:r>
                      <a:endParaRPr lang="en-US" sz="1400" b="0" dirty="0">
                        <a:solidFill>
                          <a:schemeClr val="bg1"/>
                        </a:solidFill>
                      </a:endParaRPr>
                    </a:p>
                  </a:txBody>
                  <a:tcPr/>
                </a:tc>
                <a:extLst>
                  <a:ext uri="{0D108BD9-81ED-4DB2-BD59-A6C34878D82A}">
                    <a16:rowId xmlns:a16="http://schemas.microsoft.com/office/drawing/2014/main" val="287496656"/>
                  </a:ext>
                </a:extLst>
              </a:tr>
              <a:tr h="460279">
                <a:tc>
                  <a:txBody>
                    <a:bodyPr/>
                    <a:lstStyle/>
                    <a:p>
                      <a:r>
                        <a:rPr lang="en-US" dirty="0">
                          <a:solidFill>
                            <a:schemeClr val="bg1"/>
                          </a:solidFill>
                        </a:rPr>
                        <a:t>Adopt a secure coding standards</a:t>
                      </a:r>
                    </a:p>
                  </a:txBody>
                  <a:tcPr/>
                </a:tc>
                <a:tc>
                  <a:txBody>
                    <a:bodyPr/>
                    <a:lstStyle/>
                    <a:p>
                      <a:r>
                        <a:rPr lang="en-US" sz="1400" b="0" i="0" u="none" strike="noStrike" cap="none" dirty="0">
                          <a:solidFill>
                            <a:schemeClr val="bg1"/>
                          </a:solidFill>
                          <a:effectLst/>
                          <a:latin typeface="Arial"/>
                          <a:ea typeface="Arial"/>
                          <a:cs typeface="Arial"/>
                          <a:sym typeface="Arial"/>
                        </a:rPr>
                        <a:t>Match all  10 coding standards and triple A</a:t>
                      </a:r>
                    </a:p>
                    <a:p>
                      <a:endParaRPr lang="en-US" sz="1400" dirty="0">
                        <a:solidFill>
                          <a:schemeClr val="bg1"/>
                        </a:solidFill>
                      </a:endParaRPr>
                    </a:p>
                  </a:txBody>
                  <a:tcPr/>
                </a:tc>
                <a:extLst>
                  <a:ext uri="{0D108BD9-81ED-4DB2-BD59-A6C34878D82A}">
                    <a16:rowId xmlns:a16="http://schemas.microsoft.com/office/drawing/2014/main" val="2446559722"/>
                  </a:ext>
                </a:extLst>
              </a:tr>
            </a:tbl>
          </a:graphicData>
        </a:graphic>
      </p:graphicFrame>
      <p:sp>
        <p:nvSpPr>
          <p:cNvPr id="4" name="Arrow: Striped Right 3">
            <a:extLst>
              <a:ext uri="{FF2B5EF4-FFF2-40B4-BE49-F238E27FC236}">
                <a16:creationId xmlns:a16="http://schemas.microsoft.com/office/drawing/2014/main" id="{5EB8EC3F-4763-4EF4-BEEC-ECCBE2A47C76}"/>
              </a:ext>
            </a:extLst>
          </p:cNvPr>
          <p:cNvSpPr/>
          <p:nvPr/>
        </p:nvSpPr>
        <p:spPr>
          <a:xfrm>
            <a:off x="4128655" y="1911927"/>
            <a:ext cx="900545" cy="393560"/>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 name="Arrow: Striped Right 4">
            <a:extLst>
              <a:ext uri="{FF2B5EF4-FFF2-40B4-BE49-F238E27FC236}">
                <a16:creationId xmlns:a16="http://schemas.microsoft.com/office/drawing/2014/main" id="{CE12F165-1BB8-490A-80F2-D9F369C9DE09}"/>
              </a:ext>
            </a:extLst>
          </p:cNvPr>
          <p:cNvSpPr/>
          <p:nvPr/>
        </p:nvSpPr>
        <p:spPr>
          <a:xfrm>
            <a:off x="4128655" y="2828639"/>
            <a:ext cx="1101437" cy="393560"/>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 name="Arrow: Striped Right 5">
            <a:extLst>
              <a:ext uri="{FF2B5EF4-FFF2-40B4-BE49-F238E27FC236}">
                <a16:creationId xmlns:a16="http://schemas.microsoft.com/office/drawing/2014/main" id="{D7100BE1-F232-4E76-8BBF-353C0D21E3A0}"/>
              </a:ext>
            </a:extLst>
          </p:cNvPr>
          <p:cNvSpPr/>
          <p:nvPr/>
        </p:nvSpPr>
        <p:spPr>
          <a:xfrm>
            <a:off x="4128655" y="5189822"/>
            <a:ext cx="1052945" cy="393560"/>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Arrow: Striped Right 6">
            <a:extLst>
              <a:ext uri="{FF2B5EF4-FFF2-40B4-BE49-F238E27FC236}">
                <a16:creationId xmlns:a16="http://schemas.microsoft.com/office/drawing/2014/main" id="{AE5B6883-E08F-4946-8B69-DAB5C3D882EF}"/>
              </a:ext>
            </a:extLst>
          </p:cNvPr>
          <p:cNvSpPr/>
          <p:nvPr/>
        </p:nvSpPr>
        <p:spPr>
          <a:xfrm>
            <a:off x="4378037" y="6106535"/>
            <a:ext cx="1011382" cy="393560"/>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0768C255-9502-429E-9ABA-FBF8455194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16804999"/>
      </p:ext>
    </p:extLst>
  </p:cSld>
  <p:clrMapOvr>
    <a:masterClrMapping/>
  </p:clrMapOvr>
  <mc:AlternateContent xmlns:mc="http://schemas.openxmlformats.org/markup-compatibility/2006" xmlns:p14="http://schemas.microsoft.com/office/powerpoint/2010/main">
    <mc:Choice Requires="p14">
      <p:transition spd="slow" p14:dur="2000" advTm="60341"/>
    </mc:Choice>
    <mc:Fallback xmlns="">
      <p:transition spd="slow" advTm="60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5">
            <a:extLst>
              <a:ext uri="{FF2B5EF4-FFF2-40B4-BE49-F238E27FC236}">
                <a16:creationId xmlns:a16="http://schemas.microsoft.com/office/drawing/2014/main" id="{895C575E-01CF-411D-8612-3C6BBC23AC8C}"/>
              </a:ext>
            </a:extLst>
          </p:cNvPr>
          <p:cNvGraphicFramePr>
            <a:graphicFrameLocks noGrp="1"/>
          </p:cNvGraphicFramePr>
          <p:nvPr>
            <p:extLst>
              <p:ext uri="{D42A27DB-BD31-4B8C-83A1-F6EECF244321}">
                <p14:modId xmlns:p14="http://schemas.microsoft.com/office/powerpoint/2010/main" val="1406227810"/>
              </p:ext>
            </p:extLst>
          </p:nvPr>
        </p:nvGraphicFramePr>
        <p:xfrm>
          <a:off x="1094509" y="1356974"/>
          <a:ext cx="10432865" cy="5564428"/>
        </p:xfrm>
        <a:graphic>
          <a:graphicData uri="http://schemas.openxmlformats.org/drawingml/2006/table">
            <a:tbl>
              <a:tblPr firstRow="1" bandRow="1">
                <a:tableStyleId>{802198C4-3087-4945-87E3-76CBB3509B7E}</a:tableStyleId>
              </a:tblPr>
              <a:tblGrid>
                <a:gridCol w="3962465">
                  <a:extLst>
                    <a:ext uri="{9D8B030D-6E8A-4147-A177-3AD203B41FA5}">
                      <a16:colId xmlns:a16="http://schemas.microsoft.com/office/drawing/2014/main" val="1925714079"/>
                    </a:ext>
                  </a:extLst>
                </a:gridCol>
                <a:gridCol w="1145400">
                  <a:extLst>
                    <a:ext uri="{9D8B030D-6E8A-4147-A177-3AD203B41FA5}">
                      <a16:colId xmlns:a16="http://schemas.microsoft.com/office/drawing/2014/main" val="1722417462"/>
                    </a:ext>
                  </a:extLst>
                </a:gridCol>
                <a:gridCol w="5325000">
                  <a:extLst>
                    <a:ext uri="{9D8B030D-6E8A-4147-A177-3AD203B41FA5}">
                      <a16:colId xmlns:a16="http://schemas.microsoft.com/office/drawing/2014/main" val="2150783981"/>
                    </a:ext>
                  </a:extLst>
                </a:gridCol>
              </a:tblGrid>
              <a:tr h="382828">
                <a:tc>
                  <a:txBody>
                    <a:bodyPr/>
                    <a:lstStyle/>
                    <a:p>
                      <a:r>
                        <a:rPr lang="en-US" dirty="0">
                          <a:solidFill>
                            <a:schemeClr val="bg1"/>
                          </a:solidFill>
                        </a:rPr>
                        <a:t>Coding Standards</a:t>
                      </a:r>
                    </a:p>
                  </a:txBody>
                  <a:tcPr>
                    <a:solidFill>
                      <a:schemeClr val="accent2"/>
                    </a:solidFill>
                  </a:tcPr>
                </a:tc>
                <a:tc>
                  <a:txBody>
                    <a:bodyPr/>
                    <a:lstStyle/>
                    <a:p>
                      <a:r>
                        <a:rPr lang="en-US" dirty="0">
                          <a:solidFill>
                            <a:schemeClr val="bg1"/>
                          </a:solidFill>
                        </a:rPr>
                        <a:t>Ranks</a:t>
                      </a:r>
                    </a:p>
                  </a:txBody>
                  <a:tcPr>
                    <a:solidFill>
                      <a:schemeClr val="accent2"/>
                    </a:solidFill>
                  </a:tcPr>
                </a:tc>
                <a:tc>
                  <a:txBody>
                    <a:bodyPr/>
                    <a:lstStyle/>
                    <a:p>
                      <a:r>
                        <a:rPr lang="en-US" dirty="0">
                          <a:solidFill>
                            <a:schemeClr val="bg1"/>
                          </a:solidFill>
                        </a:rPr>
                        <a:t> Explanations   </a:t>
                      </a:r>
                    </a:p>
                  </a:txBody>
                  <a:tcPr>
                    <a:solidFill>
                      <a:schemeClr val="accent2"/>
                    </a:solidFill>
                  </a:tcPr>
                </a:tc>
                <a:extLst>
                  <a:ext uri="{0D108BD9-81ED-4DB2-BD59-A6C34878D82A}">
                    <a16:rowId xmlns:a16="http://schemas.microsoft.com/office/drawing/2014/main" val="1709449247"/>
                  </a:ext>
                </a:extLst>
              </a:tr>
              <a:tr h="382828">
                <a:tc>
                  <a:txBody>
                    <a:bodyPr/>
                    <a:lstStyle/>
                    <a:p>
                      <a:r>
                        <a:rPr lang="en-US" sz="1400" b="0" i="0" u="none" strike="noStrike" cap="none" dirty="0">
                          <a:solidFill>
                            <a:schemeClr val="bg1"/>
                          </a:solidFill>
                          <a:effectLst/>
                          <a:latin typeface="Arial"/>
                          <a:ea typeface="Arial"/>
                          <a:cs typeface="Arial"/>
                          <a:sym typeface="Arial"/>
                        </a:rPr>
                        <a:t>Ensure that integer conversions do not result in lost or misinterpreted data </a:t>
                      </a:r>
                      <a:endParaRPr lang="en-US" b="0" dirty="0">
                        <a:solidFill>
                          <a:schemeClr val="bg1"/>
                        </a:solidFill>
                      </a:endParaRPr>
                    </a:p>
                  </a:txBody>
                  <a:tcPr/>
                </a:tc>
                <a:tc>
                  <a:txBody>
                    <a:bodyPr/>
                    <a:lstStyle/>
                    <a:p>
                      <a:r>
                        <a:rPr lang="en-US" dirty="0">
                          <a:solidFill>
                            <a:schemeClr val="bg1"/>
                          </a:solidFill>
                        </a:rPr>
                        <a:t>2</a:t>
                      </a:r>
                    </a:p>
                  </a:txBody>
                  <a:tcPr/>
                </a:tc>
                <a:tc>
                  <a:txBody>
                    <a:bodyPr/>
                    <a:lstStyle/>
                    <a:p>
                      <a:r>
                        <a:rPr lang="en-US" dirty="0">
                          <a:solidFill>
                            <a:schemeClr val="bg1"/>
                          </a:solidFill>
                        </a:rPr>
                        <a:t>Has less chance to occur and can result in the execution of arbitrary code, buffer overflow</a:t>
                      </a:r>
                    </a:p>
                  </a:txBody>
                  <a:tcPr/>
                </a:tc>
                <a:extLst>
                  <a:ext uri="{0D108BD9-81ED-4DB2-BD59-A6C34878D82A}">
                    <a16:rowId xmlns:a16="http://schemas.microsoft.com/office/drawing/2014/main" val="1059961736"/>
                  </a:ext>
                </a:extLst>
              </a:tr>
              <a:tr h="382828">
                <a:tc>
                  <a:txBody>
                    <a:bodyPr/>
                    <a:lstStyle/>
                    <a:p>
                      <a:r>
                        <a:rPr lang="en-US" sz="1400" b="0" i="0" u="none" strike="noStrike" cap="none" dirty="0">
                          <a:solidFill>
                            <a:schemeClr val="bg1"/>
                          </a:solidFill>
                          <a:effectLst/>
                          <a:latin typeface="Arial"/>
                          <a:ea typeface="Arial"/>
                          <a:cs typeface="Arial"/>
                          <a:sym typeface="Arial"/>
                        </a:rPr>
                        <a:t>Ensure that operations on signed integer do not result in overflow</a:t>
                      </a:r>
                      <a:endParaRPr lang="en-US" b="0" dirty="0">
                        <a:solidFill>
                          <a:schemeClr val="bg1"/>
                        </a:solidFill>
                      </a:endParaRPr>
                    </a:p>
                  </a:txBody>
                  <a:tcPr/>
                </a:tc>
                <a:tc>
                  <a:txBody>
                    <a:bodyPr/>
                    <a:lstStyle/>
                    <a:p>
                      <a:r>
                        <a:rPr lang="en-US" dirty="0">
                          <a:solidFill>
                            <a:schemeClr val="bg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less chance to occur and can result in the execution of arbitrary code, buffer overflow</a:t>
                      </a:r>
                    </a:p>
                  </a:txBody>
                  <a:tcPr/>
                </a:tc>
                <a:extLst>
                  <a:ext uri="{0D108BD9-81ED-4DB2-BD59-A6C34878D82A}">
                    <a16:rowId xmlns:a16="http://schemas.microsoft.com/office/drawing/2014/main" val="992296225"/>
                  </a:ext>
                </a:extLst>
              </a:tr>
              <a:tr h="382828">
                <a:tc>
                  <a:txBody>
                    <a:bodyPr/>
                    <a:lstStyle/>
                    <a:p>
                      <a:r>
                        <a:rPr lang="en-US" sz="1400" b="0" i="0" u="none" strike="noStrike" cap="none" dirty="0">
                          <a:solidFill>
                            <a:schemeClr val="bg1"/>
                          </a:solidFill>
                          <a:effectLst/>
                          <a:latin typeface="Arial"/>
                          <a:ea typeface="Arial"/>
                          <a:cs typeface="Arial"/>
                          <a:sym typeface="Arial"/>
                        </a:rPr>
                        <a:t>Guarantee that storage for strings has sufficient space for character data, and the null terminator </a:t>
                      </a:r>
                      <a:endParaRPr lang="en-US" b="0" dirty="0">
                        <a:solidFill>
                          <a:schemeClr val="bg1"/>
                        </a:solidFill>
                      </a:endParaRPr>
                    </a:p>
                  </a:txBody>
                  <a:tcPr/>
                </a:tc>
                <a:tc>
                  <a:txBody>
                    <a:bodyPr/>
                    <a:lstStyle/>
                    <a:p>
                      <a:r>
                        <a:rPr lang="en-US" dirty="0">
                          <a:solidFill>
                            <a:schemeClr val="bg1"/>
                          </a:solidFill>
                        </a:rPr>
                        <a:t>1</a:t>
                      </a:r>
                    </a:p>
                  </a:txBody>
                  <a:tcPr/>
                </a:tc>
                <a:tc>
                  <a:txBody>
                    <a:bodyPr/>
                    <a:lstStyle/>
                    <a:p>
                      <a:r>
                        <a:rPr lang="en-US" dirty="0">
                          <a:solidFill>
                            <a:schemeClr val="bg1"/>
                          </a:solidFill>
                        </a:rPr>
                        <a:t>Has great chance to occur and can result in the execution of arbitrary code, buffer overflow</a:t>
                      </a:r>
                    </a:p>
                  </a:txBody>
                  <a:tcPr/>
                </a:tc>
                <a:extLst>
                  <a:ext uri="{0D108BD9-81ED-4DB2-BD59-A6C34878D82A}">
                    <a16:rowId xmlns:a16="http://schemas.microsoft.com/office/drawing/2014/main" val="1609875000"/>
                  </a:ext>
                </a:extLst>
              </a:tr>
              <a:tr h="382828">
                <a:tc>
                  <a:txBody>
                    <a:bodyPr/>
                    <a:lstStyle/>
                    <a:p>
                      <a:r>
                        <a:rPr lang="en-US" sz="1400" b="0" i="0" u="none" strike="noStrike" cap="none" dirty="0">
                          <a:solidFill>
                            <a:schemeClr val="bg1"/>
                          </a:solidFill>
                          <a:effectLst/>
                          <a:latin typeface="Arial"/>
                          <a:ea typeface="Arial"/>
                          <a:cs typeface="Arial"/>
                          <a:sym typeface="Arial"/>
                        </a:rPr>
                        <a:t>Sanitize data passed to complex subsystems </a:t>
                      </a:r>
                      <a:endParaRPr lang="en-US" b="0" dirty="0">
                        <a:solidFill>
                          <a:schemeClr val="bg1"/>
                        </a:solidFill>
                      </a:endParaRPr>
                    </a:p>
                  </a:txBody>
                  <a:tcPr/>
                </a:tc>
                <a:tc>
                  <a:txBody>
                    <a:bodyPr/>
                    <a:lstStyle/>
                    <a:p>
                      <a:r>
                        <a:rPr lang="en-US" dirty="0">
                          <a:solidFill>
                            <a:schemeClr val="bg1"/>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great chance to occur and can result in the execution of arbitrary code, triggers commands or actions</a:t>
                      </a:r>
                    </a:p>
                  </a:txBody>
                  <a:tcPr/>
                </a:tc>
                <a:extLst>
                  <a:ext uri="{0D108BD9-81ED-4DB2-BD59-A6C34878D82A}">
                    <a16:rowId xmlns:a16="http://schemas.microsoft.com/office/drawing/2014/main" val="1057985587"/>
                  </a:ext>
                </a:extLst>
              </a:tr>
              <a:tr h="382828">
                <a:tc>
                  <a:txBody>
                    <a:bodyPr/>
                    <a:lstStyle/>
                    <a:p>
                      <a:r>
                        <a:rPr lang="en-US" sz="1400" b="0" i="0" u="none" strike="noStrike" cap="none" dirty="0">
                          <a:solidFill>
                            <a:schemeClr val="bg1"/>
                          </a:solidFill>
                          <a:effectLst/>
                          <a:latin typeface="Arial"/>
                          <a:ea typeface="Arial"/>
                          <a:cs typeface="Arial"/>
                          <a:sym typeface="Arial"/>
                        </a:rPr>
                        <a:t>Do not access freed memory</a:t>
                      </a:r>
                      <a:endParaRPr lang="en-US" b="0" dirty="0">
                        <a:solidFill>
                          <a:schemeClr val="bg1"/>
                        </a:solidFill>
                      </a:endParaRPr>
                    </a:p>
                  </a:txBody>
                  <a:tcPr/>
                </a:tc>
                <a:tc>
                  <a:txBody>
                    <a:bodyPr/>
                    <a:lstStyle/>
                    <a:p>
                      <a:r>
                        <a:rPr lang="en-US" dirty="0">
                          <a:solidFill>
                            <a:schemeClr val="bg1"/>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great chance to occur and can result in the execution of arbitrary code, accessing dangling pointers</a:t>
                      </a:r>
                    </a:p>
                  </a:txBody>
                  <a:tcPr/>
                </a:tc>
                <a:extLst>
                  <a:ext uri="{0D108BD9-81ED-4DB2-BD59-A6C34878D82A}">
                    <a16:rowId xmlns:a16="http://schemas.microsoft.com/office/drawing/2014/main" val="2923205013"/>
                  </a:ext>
                </a:extLst>
              </a:tr>
              <a:tr h="382828">
                <a:tc>
                  <a:txBody>
                    <a:bodyPr/>
                    <a:lstStyle/>
                    <a:p>
                      <a:r>
                        <a:rPr lang="en-US" sz="1400" b="0" i="0" u="none" strike="noStrike" cap="none" dirty="0">
                          <a:solidFill>
                            <a:schemeClr val="bg1"/>
                          </a:solidFill>
                          <a:effectLst/>
                          <a:latin typeface="Arial"/>
                          <a:ea typeface="Arial"/>
                          <a:cs typeface="Arial"/>
                          <a:sym typeface="Arial"/>
                        </a:rPr>
                        <a:t>Incorporate diagnostic tests using assertions maps with the three principles </a:t>
                      </a:r>
                      <a:endParaRPr lang="en-US" b="0" dirty="0">
                        <a:solidFill>
                          <a:schemeClr val="bg1"/>
                        </a:solidFill>
                      </a:endParaRPr>
                    </a:p>
                  </a:txBody>
                  <a:tcPr/>
                </a:tc>
                <a:tc>
                  <a:txBody>
                    <a:bodyPr/>
                    <a:lstStyle/>
                    <a:p>
                      <a:r>
                        <a:rPr lang="en-US" dirty="0">
                          <a:solidFill>
                            <a:schemeClr val="bg1"/>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very less chance to occur and can result in the execution of arbitrary code or DOS</a:t>
                      </a:r>
                    </a:p>
                  </a:txBody>
                  <a:tcPr/>
                </a:tc>
                <a:extLst>
                  <a:ext uri="{0D108BD9-81ED-4DB2-BD59-A6C34878D82A}">
                    <a16:rowId xmlns:a16="http://schemas.microsoft.com/office/drawing/2014/main" val="2674368470"/>
                  </a:ext>
                </a:extLst>
              </a:tr>
              <a:tr h="382828">
                <a:tc>
                  <a:txBody>
                    <a:bodyPr/>
                    <a:lstStyle/>
                    <a:p>
                      <a:r>
                        <a:rPr lang="en-US" sz="1400" b="0" i="0" u="none" strike="noStrike" cap="none" dirty="0">
                          <a:solidFill>
                            <a:schemeClr val="bg1"/>
                          </a:solidFill>
                          <a:effectLst/>
                          <a:latin typeface="Arial"/>
                          <a:ea typeface="Arial"/>
                          <a:cs typeface="Arial"/>
                          <a:sym typeface="Arial"/>
                        </a:rPr>
                        <a:t>Handle all exceptions </a:t>
                      </a:r>
                      <a:endParaRPr lang="en-US" b="0" dirty="0">
                        <a:solidFill>
                          <a:schemeClr val="bg1"/>
                        </a:solidFill>
                      </a:endParaRPr>
                    </a:p>
                  </a:txBody>
                  <a:tcPr/>
                </a:tc>
                <a:tc>
                  <a:txBody>
                    <a:bodyPr/>
                    <a:lstStyle/>
                    <a:p>
                      <a:r>
                        <a:rPr lang="en-US" dirty="0">
                          <a:solidFill>
                            <a:schemeClr val="bg1"/>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very less chance to occur and can result in the execution of arbitrary code or DOS</a:t>
                      </a:r>
                    </a:p>
                  </a:txBody>
                  <a:tcPr/>
                </a:tc>
                <a:extLst>
                  <a:ext uri="{0D108BD9-81ED-4DB2-BD59-A6C34878D82A}">
                    <a16:rowId xmlns:a16="http://schemas.microsoft.com/office/drawing/2014/main" val="1721173821"/>
                  </a:ext>
                </a:extLst>
              </a:tr>
              <a:tr h="382828">
                <a:tc>
                  <a:txBody>
                    <a:bodyPr/>
                    <a:lstStyle/>
                    <a:p>
                      <a:r>
                        <a:rPr lang="en-US" sz="1400" b="0" i="0" u="none" strike="noStrike" cap="none" dirty="0">
                          <a:solidFill>
                            <a:schemeClr val="bg1"/>
                          </a:solidFill>
                          <a:effectLst/>
                          <a:latin typeface="Arial"/>
                          <a:ea typeface="Arial"/>
                          <a:cs typeface="Arial"/>
                          <a:sym typeface="Arial"/>
                        </a:rPr>
                        <a:t>Exclude user from input format strings </a:t>
                      </a:r>
                      <a:endParaRPr lang="en-US" b="0" dirty="0">
                        <a:solidFill>
                          <a:schemeClr val="bg1"/>
                        </a:solidFill>
                      </a:endParaRPr>
                    </a:p>
                  </a:txBody>
                  <a:tcPr/>
                </a:tc>
                <a:tc>
                  <a:txBody>
                    <a:bodyPr/>
                    <a:lstStyle/>
                    <a:p>
                      <a:r>
                        <a:rPr lang="en-US" dirty="0">
                          <a:solidFill>
                            <a:schemeClr val="bg1"/>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great chance to occur and can result in the execution of arbitrary code, view stack and memory content</a:t>
                      </a:r>
                    </a:p>
                  </a:txBody>
                  <a:tcPr/>
                </a:tc>
                <a:extLst>
                  <a:ext uri="{0D108BD9-81ED-4DB2-BD59-A6C34878D82A}">
                    <a16:rowId xmlns:a16="http://schemas.microsoft.com/office/drawing/2014/main" val="788812467"/>
                  </a:ext>
                </a:extLst>
              </a:tr>
              <a:tr h="382828">
                <a:tc>
                  <a:txBody>
                    <a:bodyPr/>
                    <a:lstStyle/>
                    <a:p>
                      <a:r>
                        <a:rPr lang="en-US" sz="1400" b="0" i="0" u="none" strike="noStrike" cap="none" dirty="0">
                          <a:solidFill>
                            <a:schemeClr val="bg1"/>
                          </a:solidFill>
                          <a:effectLst/>
                          <a:latin typeface="Arial"/>
                          <a:ea typeface="Arial"/>
                          <a:cs typeface="Arial"/>
                          <a:sym typeface="Arial"/>
                        </a:rPr>
                        <a:t>Ensure that unsigned integer operations do not wrap </a:t>
                      </a:r>
                      <a:endParaRPr lang="en-US" b="0" dirty="0">
                        <a:solidFill>
                          <a:schemeClr val="bg1"/>
                        </a:solidFill>
                      </a:endParaRPr>
                    </a:p>
                  </a:txBody>
                  <a:tcPr/>
                </a:tc>
                <a:tc>
                  <a:txBody>
                    <a:bodyPr/>
                    <a:lstStyle/>
                    <a:p>
                      <a:r>
                        <a:rPr lang="en-US" dirty="0">
                          <a:solidFill>
                            <a:schemeClr val="bg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less chance to occur and can result in the execution of arbitrary code, buffer overflow</a:t>
                      </a:r>
                    </a:p>
                  </a:txBody>
                  <a:tcPr/>
                </a:tc>
                <a:extLst>
                  <a:ext uri="{0D108BD9-81ED-4DB2-BD59-A6C34878D82A}">
                    <a16:rowId xmlns:a16="http://schemas.microsoft.com/office/drawing/2014/main" val="387503376"/>
                  </a:ext>
                </a:extLst>
              </a:tr>
              <a:tr h="382828">
                <a:tc>
                  <a:txBody>
                    <a:bodyPr/>
                    <a:lstStyle/>
                    <a:p>
                      <a:r>
                        <a:rPr lang="en-US" sz="1400" b="0" i="0" u="none" strike="noStrike" cap="none" dirty="0">
                          <a:solidFill>
                            <a:schemeClr val="bg1"/>
                          </a:solidFill>
                          <a:effectLst/>
                          <a:latin typeface="Arial"/>
                          <a:ea typeface="Arial"/>
                          <a:cs typeface="Arial"/>
                          <a:sym typeface="Arial"/>
                        </a:rPr>
                        <a:t>Only free memory allocated dynamically </a:t>
                      </a:r>
                      <a:endParaRPr lang="en-US" b="0" dirty="0">
                        <a:solidFill>
                          <a:schemeClr val="bg1"/>
                        </a:solidFill>
                      </a:endParaRPr>
                    </a:p>
                  </a:txBody>
                  <a:tcPr/>
                </a:tc>
                <a:tc>
                  <a:txBody>
                    <a:bodyPr/>
                    <a:lstStyle/>
                    <a:p>
                      <a:r>
                        <a:rPr lang="en-US" dirty="0">
                          <a:solidFill>
                            <a:schemeClr val="bg1"/>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Has great chance to occur and can result in the execution of arbitrary code, heap corruption</a:t>
                      </a:r>
                    </a:p>
                  </a:txBody>
                  <a:tcPr/>
                </a:tc>
                <a:extLst>
                  <a:ext uri="{0D108BD9-81ED-4DB2-BD59-A6C34878D82A}">
                    <a16:rowId xmlns:a16="http://schemas.microsoft.com/office/drawing/2014/main" val="4024730632"/>
                  </a:ext>
                </a:extLst>
              </a:tr>
            </a:tbl>
          </a:graphicData>
        </a:graphic>
      </p:graphicFrame>
      <p:sp>
        <p:nvSpPr>
          <p:cNvPr id="4" name="Arrow: Right 3">
            <a:extLst>
              <a:ext uri="{FF2B5EF4-FFF2-40B4-BE49-F238E27FC236}">
                <a16:creationId xmlns:a16="http://schemas.microsoft.com/office/drawing/2014/main" id="{E70E6CD0-9C9C-4DC9-B3AF-E96E11111BB8}"/>
              </a:ext>
            </a:extLst>
          </p:cNvPr>
          <p:cNvSpPr/>
          <p:nvPr/>
        </p:nvSpPr>
        <p:spPr>
          <a:xfrm>
            <a:off x="651208" y="2874818"/>
            <a:ext cx="359826" cy="297873"/>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254FD715-4DF1-4AF5-9EEF-12FE7D1147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2169"/>
    </mc:Choice>
    <mc:Fallback xmlns="">
      <p:transition spd="slow" advTm="62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47108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4">
            <a:extLst>
              <a:ext uri="{FF2B5EF4-FFF2-40B4-BE49-F238E27FC236}">
                <a16:creationId xmlns:a16="http://schemas.microsoft.com/office/drawing/2014/main" id="{F9E4AEB7-AC97-4733-B0B9-37C150CD1E30}"/>
              </a:ext>
            </a:extLst>
          </p:cNvPr>
          <p:cNvGraphicFramePr>
            <a:graphicFrameLocks noGrp="1"/>
          </p:cNvGraphicFramePr>
          <p:nvPr>
            <p:extLst>
              <p:ext uri="{D42A27DB-BD31-4B8C-83A1-F6EECF244321}">
                <p14:modId xmlns:p14="http://schemas.microsoft.com/office/powerpoint/2010/main" val="2939188321"/>
              </p:ext>
            </p:extLst>
          </p:nvPr>
        </p:nvGraphicFramePr>
        <p:xfrm>
          <a:off x="706974" y="1645920"/>
          <a:ext cx="10820400" cy="4094480"/>
        </p:xfrm>
        <a:graphic>
          <a:graphicData uri="http://schemas.openxmlformats.org/drawingml/2006/table">
            <a:tbl>
              <a:tblPr firstRow="1" bandRow="1">
                <a:tableStyleId>{802198C4-3087-4945-87E3-76CBB3509B7E}</a:tableStyleId>
              </a:tblPr>
              <a:tblGrid>
                <a:gridCol w="3816928">
                  <a:extLst>
                    <a:ext uri="{9D8B030D-6E8A-4147-A177-3AD203B41FA5}">
                      <a16:colId xmlns:a16="http://schemas.microsoft.com/office/drawing/2014/main" val="1725361753"/>
                    </a:ext>
                  </a:extLst>
                </a:gridCol>
                <a:gridCol w="7003472">
                  <a:extLst>
                    <a:ext uri="{9D8B030D-6E8A-4147-A177-3AD203B41FA5}">
                      <a16:colId xmlns:a16="http://schemas.microsoft.com/office/drawing/2014/main" val="927820630"/>
                    </a:ext>
                  </a:extLst>
                </a:gridCol>
              </a:tblGrid>
              <a:tr h="370840">
                <a:tc>
                  <a:txBody>
                    <a:bodyPr/>
                    <a:lstStyle/>
                    <a:p>
                      <a:r>
                        <a:rPr lang="en-US" sz="1400" b="1" i="0" u="none" strike="noStrike" cap="none" dirty="0">
                          <a:solidFill>
                            <a:schemeClr val="bg1"/>
                          </a:solidFill>
                          <a:effectLst/>
                          <a:latin typeface="Arial"/>
                          <a:ea typeface="Arial"/>
                          <a:cs typeface="Arial"/>
                          <a:sym typeface="Arial"/>
                        </a:rPr>
                        <a:t>Encryption</a:t>
                      </a:r>
                      <a:endParaRPr lang="en-US" dirty="0">
                        <a:solidFill>
                          <a:schemeClr val="bg1"/>
                        </a:solidFill>
                      </a:endParaRPr>
                    </a:p>
                  </a:txBody>
                  <a:tcPr>
                    <a:solidFill>
                      <a:schemeClr val="accent2"/>
                    </a:solidFill>
                  </a:tcPr>
                </a:tc>
                <a:tc>
                  <a:txBody>
                    <a:bodyPr/>
                    <a:lstStyle/>
                    <a:p>
                      <a:r>
                        <a:rPr lang="en-US" sz="1400" b="1" i="0" u="none" strike="noStrike" cap="none" dirty="0">
                          <a:solidFill>
                            <a:schemeClr val="bg1"/>
                          </a:solidFill>
                          <a:effectLst/>
                          <a:latin typeface="Arial"/>
                          <a:ea typeface="Arial"/>
                          <a:cs typeface="Arial"/>
                          <a:sym typeface="Arial"/>
                        </a:rPr>
                        <a:t>Explain what it is and how and why the policy applies.</a:t>
                      </a:r>
                      <a:endParaRPr lang="en-US" dirty="0">
                        <a:solidFill>
                          <a:schemeClr val="bg1"/>
                        </a:solidFill>
                      </a:endParaRPr>
                    </a:p>
                  </a:txBody>
                  <a:tcPr>
                    <a:solidFill>
                      <a:schemeClr val="accent2"/>
                    </a:solidFill>
                  </a:tcPr>
                </a:tc>
                <a:extLst>
                  <a:ext uri="{0D108BD9-81ED-4DB2-BD59-A6C34878D82A}">
                    <a16:rowId xmlns:a16="http://schemas.microsoft.com/office/drawing/2014/main" val="3402740391"/>
                  </a:ext>
                </a:extLst>
              </a:tr>
              <a:tr h="370840">
                <a:tc>
                  <a:txBody>
                    <a:bodyPr/>
                    <a:lstStyle/>
                    <a:p>
                      <a:r>
                        <a:rPr lang="en-US" sz="1400" b="0" i="0" u="none" strike="noStrike" cap="none" dirty="0">
                          <a:solidFill>
                            <a:schemeClr val="bg1"/>
                          </a:solidFill>
                          <a:effectLst/>
                          <a:latin typeface="Arial"/>
                          <a:ea typeface="Arial"/>
                          <a:cs typeface="Arial"/>
                          <a:sym typeface="Arial"/>
                        </a:rPr>
                        <a:t>Encryption in rest</a:t>
                      </a:r>
                      <a:endParaRPr lang="en-US" sz="1400" dirty="0">
                        <a:solidFill>
                          <a:schemeClr val="bg1"/>
                        </a:solidFill>
                        <a:latin typeface="+mj-lt"/>
                      </a:endParaRPr>
                    </a:p>
                  </a:txBody>
                  <a:tcPr/>
                </a:tc>
                <a:tc>
                  <a:txBody>
                    <a:bodyPr/>
                    <a:lstStyle/>
                    <a:p>
                      <a:pPr marL="0" marR="0">
                        <a:spcBef>
                          <a:spcPts val="0"/>
                        </a:spcBef>
                        <a:spcAft>
                          <a:spcPts val="0"/>
                        </a:spcAft>
                      </a:pPr>
                      <a:r>
                        <a:rPr lang="en-US" sz="1400" dirty="0">
                          <a:solidFill>
                            <a:schemeClr val="bg1"/>
                          </a:solidFill>
                          <a:effectLst/>
                          <a:latin typeface="+mj-lt"/>
                          <a:ea typeface="Calibri" panose="020F0502020204030204" pitchFamily="34" charset="0"/>
                        </a:rPr>
                        <a:t>It is the process of translating archived data or data stored in a database into another form of data that unauthorized users can not decrypt. Green Pace encrypts all customer data stored at rest (Full disk, files, tokens, credentials, and folder )without any action required from the customer with one or more encryption mechanisms. </a:t>
                      </a:r>
                      <a:r>
                        <a:rPr lang="en-US" sz="1400" dirty="0">
                          <a:solidFill>
                            <a:schemeClr val="accent1"/>
                          </a:solidFill>
                          <a:effectLst/>
                          <a:latin typeface="+mj-lt"/>
                          <a:ea typeface="Calibri" panose="020F0502020204030204" pitchFamily="34" charset="0"/>
                        </a:rPr>
                        <a:t>The company uses several layers of encryption to protect data integrity and confidentiality using public encryption algorithms such as AES 256 OR AES128.</a:t>
                      </a:r>
                    </a:p>
                  </a:txBody>
                  <a:tcPr marL="63500" marR="63500" marT="63500" marB="63500"/>
                </a:tc>
                <a:extLst>
                  <a:ext uri="{0D108BD9-81ED-4DB2-BD59-A6C34878D82A}">
                    <a16:rowId xmlns:a16="http://schemas.microsoft.com/office/drawing/2014/main" val="2409877061"/>
                  </a:ext>
                </a:extLst>
              </a:tr>
              <a:tr h="370840">
                <a:tc>
                  <a:txBody>
                    <a:bodyPr/>
                    <a:lstStyle/>
                    <a:p>
                      <a:r>
                        <a:rPr lang="en-US" sz="1400" b="0" i="0" u="none" strike="noStrike" cap="none" dirty="0">
                          <a:solidFill>
                            <a:schemeClr val="bg1"/>
                          </a:solidFill>
                          <a:effectLst/>
                          <a:latin typeface="Arial"/>
                          <a:ea typeface="Arial"/>
                          <a:cs typeface="Arial"/>
                          <a:sym typeface="Arial"/>
                        </a:rPr>
                        <a:t>Encryption at flight</a:t>
                      </a:r>
                      <a:endParaRPr lang="en-US" dirty="0">
                        <a:solidFill>
                          <a:schemeClr val="bg1"/>
                        </a:solidFill>
                      </a:endParaRPr>
                    </a:p>
                  </a:txBody>
                  <a:tcPr/>
                </a:tc>
                <a:tc>
                  <a:txBody>
                    <a:bodyPr/>
                    <a:lstStyle/>
                    <a:p>
                      <a:r>
                        <a:rPr lang="en-US" sz="1400" b="0" i="0" u="none" strike="noStrike" cap="none" dirty="0">
                          <a:solidFill>
                            <a:schemeClr val="bg1"/>
                          </a:solidFill>
                          <a:effectLst/>
                          <a:latin typeface="Arial"/>
                          <a:ea typeface="Arial"/>
                          <a:cs typeface="Arial"/>
                          <a:sym typeface="Arial"/>
                        </a:rPr>
                        <a:t>It is the process of translating data in transit into another form of data that unauthorized users can not intercept and decrypt. Green Pace encrypts all customer data in flight (Full disk, files, and folder ) </a:t>
                      </a:r>
                      <a:r>
                        <a:rPr lang="en-US" sz="1400" b="0" i="0" u="none" strike="noStrike" cap="none" dirty="0">
                          <a:solidFill>
                            <a:schemeClr val="accent1"/>
                          </a:solidFill>
                          <a:effectLst/>
                          <a:latin typeface="Arial"/>
                          <a:ea typeface="Arial"/>
                          <a:cs typeface="Arial"/>
                          <a:sym typeface="Arial"/>
                        </a:rPr>
                        <a:t>to ensure delivery without eavesdropping, interception, and forgery. </a:t>
                      </a:r>
                      <a:r>
                        <a:rPr lang="en-US" sz="1400" b="0" i="0" u="none" strike="noStrike" cap="none" dirty="0">
                          <a:solidFill>
                            <a:schemeClr val="bg1"/>
                          </a:solidFill>
                          <a:effectLst/>
                          <a:latin typeface="Arial"/>
                          <a:ea typeface="Arial"/>
                          <a:cs typeface="Arial"/>
                          <a:sym typeface="Arial"/>
                        </a:rPr>
                        <a:t>The company uses an appropriate configuration of servers to allow clients to connect securely</a:t>
                      </a:r>
                      <a:r>
                        <a:rPr lang="en-US" sz="1400" b="0" i="0" u="none" strike="noStrike" cap="none" dirty="0">
                          <a:solidFill>
                            <a:schemeClr val="accent1"/>
                          </a:solidFill>
                          <a:effectLst/>
                          <a:latin typeface="Arial"/>
                          <a:ea typeface="Arial"/>
                          <a:cs typeface="Arial"/>
                          <a:sym typeface="Arial"/>
                        </a:rPr>
                        <a:t>. For example, Green pace uses transport layer security(TLS) for HTTPS  and avoid self-signed certificate</a:t>
                      </a:r>
                      <a:r>
                        <a:rPr lang="en-US" sz="1400" b="0" i="0" u="none" strike="noStrike" cap="none" dirty="0">
                          <a:solidFill>
                            <a:schemeClr val="bg1"/>
                          </a:solidFill>
                          <a:effectLst/>
                          <a:latin typeface="Arial"/>
                          <a:ea typeface="Arial"/>
                          <a:cs typeface="Arial"/>
                          <a:sym typeface="Arial"/>
                        </a:rPr>
                        <a:t>.</a:t>
                      </a:r>
                      <a:endParaRPr lang="en-US" dirty="0">
                        <a:solidFill>
                          <a:schemeClr val="bg1"/>
                        </a:solidFill>
                      </a:endParaRPr>
                    </a:p>
                  </a:txBody>
                  <a:tcPr/>
                </a:tc>
                <a:extLst>
                  <a:ext uri="{0D108BD9-81ED-4DB2-BD59-A6C34878D82A}">
                    <a16:rowId xmlns:a16="http://schemas.microsoft.com/office/drawing/2014/main" val="2806619051"/>
                  </a:ext>
                </a:extLst>
              </a:tr>
              <a:tr h="370840">
                <a:tc>
                  <a:txBody>
                    <a:bodyPr/>
                    <a:lstStyle/>
                    <a:p>
                      <a:r>
                        <a:rPr lang="en-US" sz="1400" b="0" i="0" u="none" strike="noStrike" cap="none" dirty="0">
                          <a:solidFill>
                            <a:schemeClr val="bg1"/>
                          </a:solidFill>
                          <a:effectLst/>
                          <a:latin typeface="Arial"/>
                          <a:ea typeface="Arial"/>
                          <a:cs typeface="Arial"/>
                          <a:sym typeface="Arial"/>
                        </a:rPr>
                        <a:t>Encryption in use</a:t>
                      </a:r>
                      <a:endParaRPr lang="en-US" dirty="0">
                        <a:solidFill>
                          <a:schemeClr val="bg1"/>
                        </a:solidFill>
                      </a:endParaRPr>
                    </a:p>
                  </a:txBody>
                  <a:tcPr/>
                </a:tc>
                <a:tc>
                  <a:txBody>
                    <a:bodyPr/>
                    <a:lstStyle/>
                    <a:p>
                      <a:r>
                        <a:rPr lang="en-US" sz="1400" b="0" i="0" u="none" strike="noStrike" cap="none" dirty="0">
                          <a:solidFill>
                            <a:schemeClr val="bg1"/>
                          </a:solidFill>
                          <a:effectLst/>
                          <a:latin typeface="Arial"/>
                          <a:ea typeface="Arial"/>
                          <a:cs typeface="Arial"/>
                          <a:sym typeface="Arial"/>
                        </a:rPr>
                        <a:t>It translates data into another form of data while using this data, protecting data integrity and confidentiality. Green Pace is compliant and encrypts all customer-sensitive data in use, such as passwords, credit cards number, and social security. The company use public encryption algorithms such as AES 256 OR AES128</a:t>
                      </a:r>
                      <a:endParaRPr lang="en-US" dirty="0">
                        <a:solidFill>
                          <a:schemeClr val="bg1"/>
                        </a:solidFill>
                      </a:endParaRPr>
                    </a:p>
                  </a:txBody>
                  <a:tcPr/>
                </a:tc>
                <a:extLst>
                  <a:ext uri="{0D108BD9-81ED-4DB2-BD59-A6C34878D82A}">
                    <a16:rowId xmlns:a16="http://schemas.microsoft.com/office/drawing/2014/main" val="3645401568"/>
                  </a:ext>
                </a:extLst>
              </a:tr>
            </a:tbl>
          </a:graphicData>
        </a:graphic>
      </p:graphicFrame>
      <p:pic>
        <p:nvPicPr>
          <p:cNvPr id="2" name="Audio 1">
            <a:hlinkClick r:id="" action="ppaction://media"/>
            <a:extLst>
              <a:ext uri="{FF2B5EF4-FFF2-40B4-BE49-F238E27FC236}">
                <a16:creationId xmlns:a16="http://schemas.microsoft.com/office/drawing/2014/main" id="{9F1ACEA8-B417-423B-A255-45347A13E7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32189685"/>
      </p:ext>
    </p:extLst>
  </p:cSld>
  <p:clrMapOvr>
    <a:masterClrMapping/>
  </p:clrMapOvr>
  <mc:AlternateContent xmlns:mc="http://schemas.openxmlformats.org/markup-compatibility/2006" xmlns:p14="http://schemas.microsoft.com/office/powerpoint/2010/main">
    <mc:Choice Requires="p14">
      <p:transition spd="slow" p14:dur="2000" advTm="79245"/>
    </mc:Choice>
    <mc:Fallback xmlns="">
      <p:transition spd="slow" advTm="7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916774" y="43801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4">
            <a:extLst>
              <a:ext uri="{FF2B5EF4-FFF2-40B4-BE49-F238E27FC236}">
                <a16:creationId xmlns:a16="http://schemas.microsoft.com/office/drawing/2014/main" id="{5E1E717B-FD04-4106-BB1E-B7CE7E349F2B}"/>
              </a:ext>
            </a:extLst>
          </p:cNvPr>
          <p:cNvGraphicFramePr>
            <a:graphicFrameLocks noGrp="1"/>
          </p:cNvGraphicFramePr>
          <p:nvPr>
            <p:extLst>
              <p:ext uri="{D42A27DB-BD31-4B8C-83A1-F6EECF244321}">
                <p14:modId xmlns:p14="http://schemas.microsoft.com/office/powerpoint/2010/main" val="1359623153"/>
              </p:ext>
            </p:extLst>
          </p:nvPr>
        </p:nvGraphicFramePr>
        <p:xfrm>
          <a:off x="568037" y="1440102"/>
          <a:ext cx="10959337" cy="4272280"/>
        </p:xfrm>
        <a:graphic>
          <a:graphicData uri="http://schemas.openxmlformats.org/drawingml/2006/table">
            <a:tbl>
              <a:tblPr firstRow="1" bandRow="1">
                <a:tableStyleId>{802198C4-3087-4945-87E3-76CBB3509B7E}</a:tableStyleId>
              </a:tblPr>
              <a:tblGrid>
                <a:gridCol w="3491738">
                  <a:extLst>
                    <a:ext uri="{9D8B030D-6E8A-4147-A177-3AD203B41FA5}">
                      <a16:colId xmlns:a16="http://schemas.microsoft.com/office/drawing/2014/main" val="3997124010"/>
                    </a:ext>
                  </a:extLst>
                </a:gridCol>
                <a:gridCol w="7467599">
                  <a:extLst>
                    <a:ext uri="{9D8B030D-6E8A-4147-A177-3AD203B41FA5}">
                      <a16:colId xmlns:a16="http://schemas.microsoft.com/office/drawing/2014/main" val="3756884577"/>
                    </a:ext>
                  </a:extLst>
                </a:gridCol>
              </a:tblGrid>
              <a:tr h="370840">
                <a:tc>
                  <a:txBody>
                    <a:bodyPr/>
                    <a:lstStyle/>
                    <a:p>
                      <a:r>
                        <a:rPr lang="en-US" sz="1400" b="1" i="0" u="none" strike="noStrike" cap="none" dirty="0">
                          <a:solidFill>
                            <a:schemeClr val="bg1"/>
                          </a:solidFill>
                          <a:effectLst/>
                          <a:latin typeface="Arial"/>
                          <a:ea typeface="Arial"/>
                          <a:cs typeface="Arial"/>
                          <a:sym typeface="Arial"/>
                        </a:rPr>
                        <a:t>Triple-A Framework</a:t>
                      </a:r>
                      <a:endParaRPr lang="en-US" dirty="0">
                        <a:solidFill>
                          <a:schemeClr val="bg1"/>
                        </a:solidFill>
                      </a:endParaRPr>
                    </a:p>
                  </a:txBody>
                  <a:tcPr>
                    <a:solidFill>
                      <a:schemeClr val="accent2"/>
                    </a:solidFill>
                  </a:tcPr>
                </a:tc>
                <a:tc>
                  <a:txBody>
                    <a:bodyPr/>
                    <a:lstStyle/>
                    <a:p>
                      <a:r>
                        <a:rPr lang="en-US" sz="1400" b="1" i="0" u="none" strike="noStrike" cap="none" dirty="0">
                          <a:solidFill>
                            <a:schemeClr val="bg1"/>
                          </a:solidFill>
                          <a:effectLst/>
                          <a:latin typeface="Arial"/>
                          <a:ea typeface="Arial"/>
                          <a:cs typeface="Arial"/>
                          <a:sym typeface="Arial"/>
                        </a:rPr>
                        <a:t>Explain what it is and how and why the policy applies.</a:t>
                      </a:r>
                      <a:endParaRPr lang="en-US" dirty="0">
                        <a:solidFill>
                          <a:schemeClr val="bg1"/>
                        </a:solidFill>
                      </a:endParaRPr>
                    </a:p>
                  </a:txBody>
                  <a:tcPr>
                    <a:solidFill>
                      <a:schemeClr val="accent2"/>
                    </a:solidFill>
                  </a:tcPr>
                </a:tc>
                <a:extLst>
                  <a:ext uri="{0D108BD9-81ED-4DB2-BD59-A6C34878D82A}">
                    <a16:rowId xmlns:a16="http://schemas.microsoft.com/office/drawing/2014/main" val="250578151"/>
                  </a:ext>
                </a:extLst>
              </a:tr>
              <a:tr h="370840">
                <a:tc>
                  <a:txBody>
                    <a:bodyPr/>
                    <a:lstStyle/>
                    <a:p>
                      <a:r>
                        <a:rPr lang="en-US" sz="1400" b="0" i="0" u="none" strike="noStrike" cap="none" dirty="0">
                          <a:solidFill>
                            <a:schemeClr val="bg1"/>
                          </a:solidFill>
                          <a:effectLst/>
                          <a:latin typeface="Arial"/>
                          <a:ea typeface="Arial"/>
                          <a:cs typeface="Arial"/>
                          <a:sym typeface="Arial"/>
                        </a:rPr>
                        <a:t>Authentication</a:t>
                      </a:r>
                      <a:endParaRPr lang="en-US" dirty="0">
                        <a:solidFill>
                          <a:schemeClr val="bg1"/>
                        </a:solidFill>
                      </a:endParaRPr>
                    </a:p>
                  </a:txBody>
                  <a:tcPr/>
                </a:tc>
                <a:tc>
                  <a:txBody>
                    <a:bodyPr/>
                    <a:lstStyle/>
                    <a:p>
                      <a:r>
                        <a:rPr lang="en-US" sz="1400" b="0" i="0" u="none" strike="noStrike" cap="none" dirty="0">
                          <a:solidFill>
                            <a:schemeClr val="bg1"/>
                          </a:solidFill>
                          <a:effectLst/>
                          <a:latin typeface="Arial"/>
                          <a:ea typeface="Arial"/>
                          <a:cs typeface="Arial"/>
                          <a:sym typeface="Arial"/>
                        </a:rPr>
                        <a:t>It allows identifying who is requesting a </a:t>
                      </a:r>
                      <a:r>
                        <a:rPr lang="en-US" sz="1400" b="0" i="0" u="none" strike="noStrike" cap="none" dirty="0" err="1">
                          <a:solidFill>
                            <a:schemeClr val="bg1"/>
                          </a:solidFill>
                          <a:effectLst/>
                          <a:latin typeface="Arial"/>
                          <a:ea typeface="Arial"/>
                          <a:cs typeface="Arial"/>
                          <a:sym typeface="Arial"/>
                        </a:rPr>
                        <a:t>connexion</a:t>
                      </a:r>
                      <a:r>
                        <a:rPr lang="en-US" sz="1400" b="0" i="0" u="none" strike="noStrike" cap="none" dirty="0">
                          <a:solidFill>
                            <a:schemeClr val="bg1"/>
                          </a:solidFill>
                          <a:effectLst/>
                          <a:latin typeface="Arial"/>
                          <a:ea typeface="Arial"/>
                          <a:cs typeface="Arial"/>
                          <a:sym typeface="Arial"/>
                        </a:rPr>
                        <a:t> to the application to prevent the various attacks (data breach, phishing, injection, ..etc.). Green Pace application provides a multi-layer of authentication based on user success or failure and level of access. The basic authentication mechanisms require user logins. </a:t>
                      </a:r>
                      <a:r>
                        <a:rPr lang="en-US" sz="1400" b="0" i="0" u="none" strike="noStrike" cap="none" dirty="0">
                          <a:solidFill>
                            <a:srgbClr val="FF0000"/>
                          </a:solidFill>
                          <a:effectLst/>
                          <a:latin typeface="Arial"/>
                          <a:ea typeface="Arial"/>
                          <a:cs typeface="Arial"/>
                          <a:sym typeface="Arial"/>
                        </a:rPr>
                        <a:t>Other types of authentication, such as multi-factor, certificate-based, token-based, and biometric, are used based on the risk assessment.</a:t>
                      </a:r>
                    </a:p>
                    <a:p>
                      <a:r>
                        <a:rPr lang="en-US" sz="1400" b="0" i="0" u="none" strike="noStrike" cap="none" dirty="0">
                          <a:solidFill>
                            <a:schemeClr val="bg1"/>
                          </a:solidFill>
                          <a:effectLst/>
                          <a:latin typeface="Arial"/>
                          <a:ea typeface="Arial"/>
                          <a:cs typeface="Arial"/>
                          <a:sym typeface="Arial"/>
                        </a:rPr>
                        <a:t>Passwords are encrypted during storage and transmission and constructed to resist attack</a:t>
                      </a:r>
                      <a:endParaRPr lang="en-US" dirty="0">
                        <a:solidFill>
                          <a:schemeClr val="bg1"/>
                        </a:solidFill>
                      </a:endParaRPr>
                    </a:p>
                  </a:txBody>
                  <a:tcPr/>
                </a:tc>
                <a:extLst>
                  <a:ext uri="{0D108BD9-81ED-4DB2-BD59-A6C34878D82A}">
                    <a16:rowId xmlns:a16="http://schemas.microsoft.com/office/drawing/2014/main" val="2696683698"/>
                  </a:ext>
                </a:extLst>
              </a:tr>
              <a:tr h="370840">
                <a:tc>
                  <a:txBody>
                    <a:bodyPr/>
                    <a:lstStyle/>
                    <a:p>
                      <a:r>
                        <a:rPr lang="en-US" sz="1400" b="0" i="0" u="none" strike="noStrike" cap="none" dirty="0">
                          <a:solidFill>
                            <a:schemeClr val="bg1"/>
                          </a:solidFill>
                          <a:effectLst/>
                          <a:latin typeface="Arial"/>
                          <a:ea typeface="Arial"/>
                          <a:cs typeface="Arial"/>
                          <a:sym typeface="Arial"/>
                        </a:rPr>
                        <a:t>Authorization</a:t>
                      </a:r>
                      <a:endParaRPr lang="en-US" dirty="0">
                        <a:solidFill>
                          <a:schemeClr val="bg1"/>
                        </a:solidFill>
                      </a:endParaRPr>
                    </a:p>
                  </a:txBody>
                  <a:tcPr/>
                </a:tc>
                <a:tc>
                  <a:txBody>
                    <a:bodyPr/>
                    <a:lstStyle/>
                    <a:p>
                      <a:r>
                        <a:rPr lang="en-US" sz="1400" b="0" i="0" u="none" strike="noStrike" cap="none" dirty="0">
                          <a:solidFill>
                            <a:schemeClr val="bg1"/>
                          </a:solidFill>
                          <a:effectLst/>
                          <a:latin typeface="Arial"/>
                          <a:ea typeface="Arial"/>
                          <a:cs typeface="Arial"/>
                          <a:sym typeface="Arial"/>
                        </a:rPr>
                        <a:t>It allows users to access certain functionalities based on their privileges. Green Pace enforces the least privileges principle to avoid broken access control, ranked as the fifth most concerning web security vulnerability in OWASP 2017 TOP 10. The company adopts deny by default and uses both role-based access control and attribute-based access control. For example, </a:t>
                      </a:r>
                      <a:r>
                        <a:rPr lang="en-US" sz="1400" b="0" i="0" u="none" strike="noStrike" cap="none" dirty="0">
                          <a:solidFill>
                            <a:srgbClr val="FF0000"/>
                          </a:solidFill>
                          <a:effectLst/>
                          <a:latin typeface="Arial"/>
                          <a:ea typeface="Arial"/>
                          <a:cs typeface="Arial"/>
                          <a:sym typeface="Arial"/>
                        </a:rPr>
                        <a:t>changes to the database, addition of news users, files access, and user level of access are controlled by administrators with different privileges</a:t>
                      </a:r>
                      <a:r>
                        <a:rPr lang="en-US" sz="1400" b="0" i="0" u="none" strike="noStrike" cap="none" dirty="0">
                          <a:solidFill>
                            <a:schemeClr val="bg1"/>
                          </a:solidFill>
                          <a:effectLst/>
                          <a:latin typeface="Arial"/>
                          <a:ea typeface="Arial"/>
                          <a:cs typeface="Arial"/>
                          <a:sym typeface="Arial"/>
                        </a:rPr>
                        <a:t>. Every request must be validated and exit safely when authorization checks fail.</a:t>
                      </a:r>
                      <a:endParaRPr lang="en-US" dirty="0">
                        <a:solidFill>
                          <a:schemeClr val="bg1"/>
                        </a:solidFill>
                      </a:endParaRPr>
                    </a:p>
                  </a:txBody>
                  <a:tcPr/>
                </a:tc>
                <a:extLst>
                  <a:ext uri="{0D108BD9-81ED-4DB2-BD59-A6C34878D82A}">
                    <a16:rowId xmlns:a16="http://schemas.microsoft.com/office/drawing/2014/main" val="1859960211"/>
                  </a:ext>
                </a:extLst>
              </a:tr>
              <a:tr h="370840">
                <a:tc>
                  <a:txBody>
                    <a:bodyPr/>
                    <a:lstStyle/>
                    <a:p>
                      <a:r>
                        <a:rPr lang="en-US" sz="1400" b="0" i="0" u="none" strike="noStrike" cap="none" dirty="0">
                          <a:solidFill>
                            <a:schemeClr val="bg1"/>
                          </a:solidFill>
                          <a:effectLst/>
                          <a:latin typeface="Arial"/>
                          <a:ea typeface="Arial"/>
                          <a:cs typeface="Arial"/>
                          <a:sym typeface="Arial"/>
                        </a:rPr>
                        <a:t>Accounting</a:t>
                      </a:r>
                      <a:endParaRPr lang="en-US" dirty="0">
                        <a:solidFill>
                          <a:schemeClr val="bg1"/>
                        </a:solidFill>
                      </a:endParaRPr>
                    </a:p>
                  </a:txBody>
                  <a:tcPr/>
                </a:tc>
                <a:tc>
                  <a:txBody>
                    <a:bodyPr/>
                    <a:lstStyle/>
                    <a:p>
                      <a:r>
                        <a:rPr lang="en-US" sz="1400" b="0" i="0" u="none" strike="noStrike" cap="none" dirty="0">
                          <a:solidFill>
                            <a:schemeClr val="bg1"/>
                          </a:solidFill>
                          <a:effectLst/>
                          <a:latin typeface="Arial"/>
                          <a:ea typeface="Arial"/>
                          <a:cs typeface="Arial"/>
                          <a:sym typeface="Arial"/>
                        </a:rPr>
                        <a:t>It tracks what happens after authentication and authorization, what resources have been used by who, and when. Green Pace applications store accounting records on a dedicated server to allow rapid response in an attack.</a:t>
                      </a:r>
                      <a:endParaRPr lang="en-US" dirty="0">
                        <a:solidFill>
                          <a:schemeClr val="bg1"/>
                        </a:solidFill>
                      </a:endParaRPr>
                    </a:p>
                  </a:txBody>
                  <a:tcPr/>
                </a:tc>
                <a:extLst>
                  <a:ext uri="{0D108BD9-81ED-4DB2-BD59-A6C34878D82A}">
                    <a16:rowId xmlns:a16="http://schemas.microsoft.com/office/drawing/2014/main" val="1419559688"/>
                  </a:ext>
                </a:extLst>
              </a:tr>
            </a:tbl>
          </a:graphicData>
        </a:graphic>
      </p:graphicFrame>
      <p:pic>
        <p:nvPicPr>
          <p:cNvPr id="2" name="Audio 1">
            <a:hlinkClick r:id="" action="ppaction://media"/>
            <a:extLst>
              <a:ext uri="{FF2B5EF4-FFF2-40B4-BE49-F238E27FC236}">
                <a16:creationId xmlns:a16="http://schemas.microsoft.com/office/drawing/2014/main" id="{7CA2B5E3-0369-43F8-A750-6DF1482F73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8523"/>
    </mc:Choice>
    <mc:Fallback xmlns="">
      <p:transition spd="slow" advTm="68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400" dirty="0">
                <a:solidFill>
                  <a:srgbClr val="008000"/>
                </a:solidFill>
                <a:latin typeface="Consolas" panose="020B0609020204030204" pitchFamily="49" charset="0"/>
              </a:rPr>
              <a:t>//  Create a test to verify adding five values to collection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TEST_F(</a:t>
            </a:r>
            <a:r>
              <a:rPr lang="en-US" sz="1400" dirty="0">
                <a:solidFill>
                  <a:schemeClr val="bg1"/>
                </a:solidFill>
                <a:latin typeface="Consolas" panose="020B0609020204030204" pitchFamily="49" charset="0"/>
              </a:rPr>
              <a:t>(</a:t>
            </a:r>
            <a:r>
              <a:rPr lang="en-US" sz="1400" dirty="0" err="1">
                <a:solidFill>
                  <a:srgbClr val="2B91AF"/>
                </a:solidFill>
                <a:latin typeface="Consolas" panose="020B0609020204030204" pitchFamily="49" charset="0"/>
              </a:rPr>
              <a:t>CollectionTest</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CanAddFiveValuesToVector</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(5);</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is the collection still empty?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chemeClr val="bg1"/>
                </a:solidFill>
                <a:latin typeface="Consolas" panose="020B0609020204030204" pitchFamily="49" charset="0"/>
              </a:rPr>
              <a:t>ASSERT_FALSE(collection-&gt;empty());</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if not empty, what must the size be?</a:t>
            </a:r>
            <a:endParaRPr lang="en-US" sz="1400" dirty="0">
              <a:solidFill>
                <a:srgbClr val="000000"/>
              </a:solidFill>
              <a:latin typeface="Consolas" panose="020B0609020204030204" pitchFamily="49" charset="0"/>
            </a:endParaRPr>
          </a:p>
          <a:p>
            <a:r>
              <a:rPr lang="en-US" sz="1400" dirty="0">
                <a:solidFill>
                  <a:schemeClr val="bg1"/>
                </a:solidFill>
                <a:latin typeface="Consolas" panose="020B0609020204030204" pitchFamily="49" charset="0"/>
              </a:rPr>
              <a:t>    ASSERT_EQ(collection-&gt;size(), 5);</a:t>
            </a:r>
          </a:p>
          <a:p>
            <a:endParaRPr lang="en-US" sz="1400" dirty="0">
              <a:solidFill>
                <a:srgbClr val="000000"/>
              </a:solidFill>
              <a:latin typeface="Consolas" panose="020B0609020204030204" pitchFamily="49" charset="0"/>
            </a:endParaRPr>
          </a:p>
          <a:p>
            <a:r>
              <a:rPr lang="en-US" sz="1400" dirty="0">
                <a:solidFill>
                  <a:schemeClr val="bg1"/>
                </a:solidFill>
                <a:latin typeface="Consolas" panose="020B0609020204030204" pitchFamily="49" charset="0"/>
              </a:rPr>
              <a:t>}</a:t>
            </a:r>
            <a:endParaRPr sz="1400"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TextBox 4">
            <a:extLst>
              <a:ext uri="{FF2B5EF4-FFF2-40B4-BE49-F238E27FC236}">
                <a16:creationId xmlns:a16="http://schemas.microsoft.com/office/drawing/2014/main" id="{E8BBE4F1-7AB6-4090-BB7C-EAA5919FAD63}"/>
              </a:ext>
            </a:extLst>
          </p:cNvPr>
          <p:cNvSpPr txBox="1"/>
          <p:nvPr/>
        </p:nvSpPr>
        <p:spPr>
          <a:xfrm>
            <a:off x="813954" y="1735037"/>
            <a:ext cx="4163291" cy="338554"/>
          </a:xfrm>
          <a:prstGeom prst="rect">
            <a:avLst/>
          </a:prstGeom>
          <a:noFill/>
        </p:spPr>
        <p:txBody>
          <a:bodyPr wrap="square" rtlCol="0">
            <a:spAutoFit/>
          </a:bodyPr>
          <a:lstStyle/>
          <a:p>
            <a:r>
              <a:rPr lang="en-US" sz="1600" dirty="0">
                <a:solidFill>
                  <a:schemeClr val="bg1"/>
                </a:solidFill>
              </a:rPr>
              <a:t>Buffer overflow/ arbitrary code execution</a:t>
            </a:r>
          </a:p>
        </p:txBody>
      </p:sp>
      <p:pic>
        <p:nvPicPr>
          <p:cNvPr id="2" name="Audio 1">
            <a:hlinkClick r:id="" action="ppaction://media"/>
            <a:extLst>
              <a:ext uri="{FF2B5EF4-FFF2-40B4-BE49-F238E27FC236}">
                <a16:creationId xmlns:a16="http://schemas.microsoft.com/office/drawing/2014/main" id="{CDF1CF73-792C-47B4-9082-E92D1D8386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480"/>
    </mc:Choice>
    <mc:Fallback xmlns="">
      <p:transition spd="slow" advTm="2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953591"/>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37309" y="2078182"/>
            <a:ext cx="10868891" cy="4237118"/>
          </a:xfrm>
          <a:prstGeom prst="rect">
            <a:avLst/>
          </a:prstGeom>
          <a:noFill/>
          <a:ln>
            <a:noFill/>
          </a:ln>
        </p:spPr>
        <p:txBody>
          <a:bodyPr spcFirstLastPara="1" wrap="square" lIns="91425" tIns="45700" rIns="91425" bIns="45700" anchor="t" anchorCtr="0">
            <a:noAutofit/>
          </a:bodyPr>
          <a:lstStyle/>
          <a:p>
            <a:r>
              <a:rPr lang="en-US" sz="1400" dirty="0">
                <a:solidFill>
                  <a:srgbClr val="008000"/>
                </a:solidFill>
                <a:latin typeface="Consolas" panose="020B0609020204030204" pitchFamily="49" charset="0"/>
              </a:rPr>
              <a:t> Create a test to verify the std::</a:t>
            </a:r>
            <a:r>
              <a:rPr lang="en-US" sz="1400" dirty="0" err="1">
                <a:solidFill>
                  <a:srgbClr val="008000"/>
                </a:solidFill>
                <a:latin typeface="Consolas" panose="020B0609020204030204" pitchFamily="49" charset="0"/>
              </a:rPr>
              <a:t>out_of_range</a:t>
            </a:r>
            <a:r>
              <a:rPr lang="en-US" sz="1400" dirty="0">
                <a:solidFill>
                  <a:srgbClr val="008000"/>
                </a:solidFill>
                <a:latin typeface="Consolas" panose="020B0609020204030204" pitchFamily="49" charset="0"/>
              </a:rPr>
              <a:t> exception is thrown when calling at() with an index out of bounds</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NOTE: This is a negative test</a:t>
            </a:r>
            <a:endParaRPr lang="en-US" sz="1400" dirty="0">
              <a:solidFill>
                <a:srgbClr val="000000"/>
              </a:solidFill>
              <a:latin typeface="Consolas" panose="020B0609020204030204" pitchFamily="49" charset="0"/>
            </a:endParaRPr>
          </a:p>
          <a:p>
            <a:r>
              <a:rPr lang="en-US" sz="1400" dirty="0">
                <a:solidFill>
                  <a:schemeClr val="bg1"/>
                </a:solidFill>
                <a:latin typeface="Consolas" panose="020B0609020204030204" pitchFamily="49" charset="0"/>
              </a:rPr>
              <a:t>TEST_F(</a:t>
            </a:r>
            <a:r>
              <a:rPr lang="en-US" sz="1400" dirty="0" err="1">
                <a:solidFill>
                  <a:schemeClr val="bg1"/>
                </a:solidFill>
                <a:latin typeface="Consolas" panose="020B0609020204030204" pitchFamily="49" charset="0"/>
              </a:rPr>
              <a:t>CollectionTest</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EnsureOutOfRangeExceptionWhenCallingIndexOutOfBounds</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 set up collection to 5 integers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(5);</a:t>
            </a:r>
          </a:p>
          <a:p>
            <a:r>
              <a:rPr lang="en-US" sz="1400" dirty="0">
                <a:solidFill>
                  <a:schemeClr val="bg1"/>
                </a:solidFill>
                <a:latin typeface="Consolas" panose="020B0609020204030204" pitchFamily="49" charset="0"/>
              </a:rPr>
              <a:t>    // verify out of range exception is thrown</a:t>
            </a:r>
          </a:p>
          <a:p>
            <a:r>
              <a:rPr lang="en-US" sz="1400" dirty="0">
                <a:solidFill>
                  <a:schemeClr val="bg1"/>
                </a:solidFill>
                <a:latin typeface="Consolas" panose="020B0609020204030204" pitchFamily="49" charset="0"/>
              </a:rPr>
              <a:t>    EXPECT_THROW(collection-&gt;at(5), std::</a:t>
            </a:r>
            <a:r>
              <a:rPr lang="en-US" sz="1400" dirty="0" err="1">
                <a:solidFill>
                  <a:schemeClr val="bg1"/>
                </a:solidFill>
                <a:latin typeface="Consolas" panose="020B0609020204030204" pitchFamily="49" charset="0"/>
              </a:rPr>
              <a:t>out_of_range</a:t>
            </a:r>
            <a:r>
              <a:rPr lang="en-US" sz="1400" dirty="0">
                <a:solidFill>
                  <a:schemeClr val="bg1"/>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chemeClr val="bg1"/>
                </a:solidFill>
                <a:latin typeface="Consolas" panose="020B0609020204030204" pitchFamily="49" charset="0"/>
              </a:rPr>
              <a:t>}</a:t>
            </a:r>
            <a:endParaRPr sz="1400"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B79E4E84-F49B-4BAD-8012-45BFC4B0A02D}"/>
              </a:ext>
            </a:extLst>
          </p:cNvPr>
          <p:cNvSpPr txBox="1"/>
          <p:nvPr/>
        </p:nvSpPr>
        <p:spPr>
          <a:xfrm>
            <a:off x="734291" y="1717964"/>
            <a:ext cx="3713018" cy="338554"/>
          </a:xfrm>
          <a:prstGeom prst="rect">
            <a:avLst/>
          </a:prstGeom>
          <a:noFill/>
        </p:spPr>
        <p:txBody>
          <a:bodyPr wrap="square" rtlCol="0">
            <a:spAutoFit/>
          </a:bodyPr>
          <a:lstStyle/>
          <a:p>
            <a:r>
              <a:rPr lang="en-US" dirty="0">
                <a:solidFill>
                  <a:schemeClr val="bg1"/>
                </a:solidFill>
              </a:rPr>
              <a:t>Denial of </a:t>
            </a:r>
            <a:r>
              <a:rPr lang="en-US" sz="1600" dirty="0">
                <a:solidFill>
                  <a:schemeClr val="bg1"/>
                </a:solidFill>
              </a:rPr>
              <a:t>service</a:t>
            </a:r>
          </a:p>
        </p:txBody>
      </p:sp>
      <p:pic>
        <p:nvPicPr>
          <p:cNvPr id="3" name="Audio 2">
            <a:hlinkClick r:id="" action="ppaction://media"/>
            <a:extLst>
              <a:ext uri="{FF2B5EF4-FFF2-40B4-BE49-F238E27FC236}">
                <a16:creationId xmlns:a16="http://schemas.microsoft.com/office/drawing/2014/main" id="{45227729-4BB3-4D9A-BE98-736CDCB404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31743486"/>
      </p:ext>
    </p:extLst>
  </p:cSld>
  <p:clrMapOvr>
    <a:masterClrMapping/>
  </p:clrMapOvr>
  <mc:AlternateContent xmlns:mc="http://schemas.openxmlformats.org/markup-compatibility/2006" xmlns:p14="http://schemas.microsoft.com/office/powerpoint/2010/main">
    <mc:Choice Requires="p14">
      <p:transition spd="slow" p14:dur="2000" advTm="14659"/>
    </mc:Choice>
    <mc:Fallback xmlns="">
      <p:transition spd="slow" advTm="14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6|3.6|3.1|2.9|4.4|4.1|10.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0|4.9|4.3|4.4|4.9"/>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49.2|5.9|5.4|2.9|5.5|1.1|7"/>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3.3|12.8|6.5"/>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3.3|11.7|7.7|15.4"/>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7.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1314</TotalTime>
  <Words>1902</Words>
  <Application>Microsoft Office PowerPoint</Application>
  <PresentationFormat>Widescreen</PresentationFormat>
  <Paragraphs>204</Paragraphs>
  <Slides>19</Slides>
  <Notes>19</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Century Gothic</vt:lpstr>
      <vt:lpstr>Arial</vt:lpstr>
      <vt:lpstr>Calibri</vt:lpstr>
      <vt:lpstr>Consolas</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Zancran Togbe</cp:lastModifiedBy>
  <cp:revision>8</cp:revision>
  <dcterms:created xsi:type="dcterms:W3CDTF">2020-08-19T17:59:24Z</dcterms:created>
  <dcterms:modified xsi:type="dcterms:W3CDTF">2022-02-19T18:49:06Z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